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22"/>
  </p:notesMasterIdLst>
  <p:sldIdLst>
    <p:sldId id="270" r:id="rId4"/>
    <p:sldId id="700" r:id="rId5"/>
    <p:sldId id="701" r:id="rId6"/>
    <p:sldId id="265" r:id="rId7"/>
    <p:sldId id="694" r:id="rId8"/>
    <p:sldId id="283" r:id="rId9"/>
    <p:sldId id="679" r:id="rId10"/>
    <p:sldId id="284" r:id="rId11"/>
    <p:sldId id="285" r:id="rId12"/>
    <p:sldId id="288" r:id="rId13"/>
    <p:sldId id="704" r:id="rId14"/>
    <p:sldId id="298" r:id="rId15"/>
    <p:sldId id="323" r:id="rId16"/>
    <p:sldId id="703" r:id="rId17"/>
    <p:sldId id="301" r:id="rId18"/>
    <p:sldId id="702" r:id="rId19"/>
    <p:sldId id="678" r:id="rId20"/>
    <p:sldId id="527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94582"/>
  </p:normalViewPr>
  <p:slideViewPr>
    <p:cSldViewPr snapToGrid="0" snapToObjects="1">
      <p:cViewPr varScale="1">
        <p:scale>
          <a:sx n="74" d="100"/>
          <a:sy n="74" d="100"/>
        </p:scale>
        <p:origin x="10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829F15B-819C-2B47-8D49-5718BE4A035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99A72E2-8A0F-6540-A9D5-7897CEDB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0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A72E2-8A0F-6540-A9D5-7897CEDBFF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80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A72E2-8A0F-6540-A9D5-7897CEDBFF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18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A72E2-8A0F-6540-A9D5-7897CEDBFF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63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A72E2-8A0F-6540-A9D5-7897CEDBFF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61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A72E2-8A0F-6540-A9D5-7897CEDBFF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A72E2-8A0F-6540-A9D5-7897CEDBFF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62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A72E2-8A0F-6540-A9D5-7897CEDBFF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31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A72E2-8A0F-6540-A9D5-7897CEDBFF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14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A72E2-8A0F-6540-A9D5-7897CEDBFF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1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A72E2-8A0F-6540-A9D5-7897CEDBFF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1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A72E2-8A0F-6540-A9D5-7897CEDBFF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36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A72E2-8A0F-6540-A9D5-7897CEDBFF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3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A72E2-8A0F-6540-A9D5-7897CEDBFF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0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A72E2-8A0F-6540-A9D5-7897CEDBFF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02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A72E2-8A0F-6540-A9D5-7897CEDBFF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6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A72E2-8A0F-6540-A9D5-7897CEDBFF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4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A72E2-8A0F-6540-A9D5-7897CEDBFF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88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A72E2-8A0F-6540-A9D5-7897CEDBFF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7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86FD-EE1D-F777-4E83-0C91C2793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D0410-2B9D-205F-F454-EE8FE5468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C0EB3-53D3-3542-F951-A0A477E7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A21-2D6B-FD4D-B67B-3C7333AA4E0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83E8B-DBE5-024E-AEB8-0F5CDC95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A9F4A-44B8-E89B-7719-7CE97D53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2DF5-525B-5C44-BA12-0E5EAE59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2CEE-6A42-F6CF-6556-1FD87C971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19153-4E14-58F7-785B-7436D04F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F909F-AF17-24EB-165C-7B278AF6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A21-2D6B-FD4D-B67B-3C7333AA4E0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5C564-CA95-BA8C-7BA3-D5F8A533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B45F6-9132-B556-5F3A-147C810F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2DF5-525B-5C44-BA12-0E5EAE59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4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97FACA-9D22-B922-D621-EFB774C0C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1A8A2-BC2D-BE57-69C4-EBD9C6AF1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49124-A62C-EAD3-CE7B-029CD6A20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A21-2D6B-FD4D-B67B-3C7333AA4E0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268A8-5B5F-CAA7-482E-CFBFD42B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14379-B7A9-2470-D4D3-FFA1064FC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2DF5-525B-5C44-BA12-0E5EAE59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9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6977D-4CD4-664F-9B79-4A042809E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3682" y="1314187"/>
            <a:ext cx="958463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0" i="0">
                <a:solidFill>
                  <a:schemeClr val="bg1"/>
                </a:solidFill>
                <a:latin typeface="Proxima Nova Light" panose="02000506030000020004" pitchFamily="2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FC408-675B-0B42-9851-4C8C608C1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445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0" i="0">
                <a:solidFill>
                  <a:srgbClr val="CCDE2C"/>
                </a:solidFill>
                <a:latin typeface="DIN Condense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598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82F98-CEB8-0740-A5D1-9D1A42C03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5246"/>
            <a:ext cx="10515600" cy="37719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lnSpc>
                <a:spcPct val="120000"/>
              </a:lnSpc>
              <a:buClr>
                <a:srgbClr val="234B5A"/>
              </a:buClr>
              <a:buSzPct val="100000"/>
              <a:buFont typeface="Arial" panose="020B0604020202020204" pitchFamily="34" charset="0"/>
              <a:buChar char="•"/>
              <a:defRPr sz="2400" b="0" i="0">
                <a:solidFill>
                  <a:srgbClr val="234B5A"/>
                </a:solidFill>
                <a:latin typeface="Proxima Nova Medium" panose="02000506030000020004" pitchFamily="2" charset="0"/>
              </a:defRPr>
            </a:lvl1pPr>
            <a:lvl2pPr marL="685800" indent="-228600" algn="l">
              <a:lnSpc>
                <a:spcPct val="120000"/>
              </a:lnSpc>
              <a:buClr>
                <a:srgbClr val="234B5A"/>
              </a:buClr>
              <a:buSzPct val="100000"/>
              <a:buFont typeface="Courier New" panose="02070309020205020404" pitchFamily="49" charset="0"/>
              <a:buChar char="o"/>
              <a:defRPr sz="2000" b="0" i="0">
                <a:solidFill>
                  <a:srgbClr val="234B5A"/>
                </a:solidFill>
                <a:latin typeface="Proxima Nova Medium" panose="02000506030000020004" pitchFamily="2" charset="0"/>
              </a:defRPr>
            </a:lvl2pPr>
            <a:lvl3pPr marL="1143000" indent="-228600" algn="l">
              <a:lnSpc>
                <a:spcPct val="120000"/>
              </a:lnSpc>
              <a:buClr>
                <a:srgbClr val="234B5A"/>
              </a:buClr>
              <a:buSzPct val="100000"/>
              <a:buFont typeface="Wingdings" panose="05000000000000000000" pitchFamily="2" charset="2"/>
              <a:buChar char="§"/>
              <a:defRPr sz="1800" b="0" i="0">
                <a:solidFill>
                  <a:srgbClr val="234B5A"/>
                </a:solidFill>
                <a:latin typeface="Proxima Nova Medium" panose="02000506030000020004" pitchFamily="2" charset="0"/>
              </a:defRPr>
            </a:lvl3pPr>
            <a:lvl4pPr marL="1600200" indent="-228600" algn="l">
              <a:lnSpc>
                <a:spcPct val="120000"/>
              </a:lnSpc>
              <a:buClr>
                <a:srgbClr val="234B5A"/>
              </a:buClr>
              <a:buSzPct val="100000"/>
              <a:buFont typeface="Arial" panose="020B0604020202020204" pitchFamily="34" charset="0"/>
              <a:buChar char="•"/>
              <a:defRPr sz="1600" b="0" i="0">
                <a:solidFill>
                  <a:srgbClr val="234B5A"/>
                </a:solidFill>
                <a:latin typeface="Proxima Nova Medium" panose="02000506030000020004" pitchFamily="2" charset="0"/>
              </a:defRPr>
            </a:lvl4pPr>
            <a:lvl5pPr marL="2057400" indent="-228600" algn="l">
              <a:lnSpc>
                <a:spcPct val="120000"/>
              </a:lnSpc>
              <a:buClr>
                <a:srgbClr val="234B5A"/>
              </a:buClr>
              <a:buSzPct val="100000"/>
              <a:buFont typeface="Arial" panose="020B0604020202020204" pitchFamily="34" charset="0"/>
              <a:buChar char="•"/>
              <a:defRPr sz="1600" b="0" i="0">
                <a:solidFill>
                  <a:srgbClr val="234B5A"/>
                </a:solidFill>
                <a:latin typeface="Proxima Nova Medium" panose="02000506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8133C1-9EF5-C14C-9A57-35EEC905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3734"/>
            <a:ext cx="10515600" cy="70990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4000" b="0" i="0" kern="1200" dirty="0">
                <a:solidFill>
                  <a:srgbClr val="234B5A"/>
                </a:solidFill>
                <a:latin typeface="Proxima Nova Thin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B13761-C554-4549-8523-28D5E33EC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709EB5B1-D84A-024A-B103-CDAC7BF1A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0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63EC-FCD7-10D1-0E90-0DA3DAE6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4E89D-5BC3-B142-1687-7E0D4E95A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B9918-A656-6B9D-3669-C36CB3BF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A21-2D6B-FD4D-B67B-3C7333AA4E0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3DCA7-14D1-8709-B3DA-83198622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589FA-DA3F-7CAF-4E01-514C83959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2DF5-525B-5C44-BA12-0E5EAE59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F2132-8FA4-BCF5-DA01-C2D591126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BC5DB-4519-0D93-3987-90494808D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86253-72B7-0E9E-05D3-FA4D4559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A21-2D6B-FD4D-B67B-3C7333AA4E0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25496-9EA7-90F0-0847-01021C46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A2276-1F47-EB35-FBBA-22A2A2ED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2DF5-525B-5C44-BA12-0E5EAE59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7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B160B-7F5B-2AFA-2237-12C2AF94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6A09F-8689-14FC-E198-801DDF1A3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FE22E-1655-3FD7-3EEE-925AE6E66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C5979-8773-BA51-751B-1836766C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A21-2D6B-FD4D-B67B-3C7333AA4E0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15A64-40CA-8630-7436-5DE0E9E81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A6FF1-2AF8-68C3-7EDB-53771100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2DF5-525B-5C44-BA12-0E5EAE59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D6B1-9A0D-05F9-C80A-70F40FACA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2D04D-4FC2-8E31-799D-B674591DD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26F63-EBBC-1398-347F-4CA32E87D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4D3AE-E3AA-A1CE-58CD-AFF4E4595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471D3-637D-87D1-64E3-6D3278D28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6E8E3F-F6A8-40AB-5F4D-5C53F0B3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A21-2D6B-FD4D-B67B-3C7333AA4E0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33576-0A03-B565-A1C5-1ACF9590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5459-F011-EA07-470C-54284EE4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2DF5-525B-5C44-BA12-0E5EAE59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7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66F9D-D40B-59D8-B0DB-416667C3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9EA3B-5D26-5FC5-51D1-4B480449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A21-2D6B-FD4D-B67B-3C7333AA4E0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90F222-7C5F-7737-9C5D-C5F5C969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D3626-1E20-7373-8E34-7B481567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2DF5-525B-5C44-BA12-0E5EAE59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2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D300B-EA4A-8591-BF9E-FD450C3C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A21-2D6B-FD4D-B67B-3C7333AA4E0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401B8-C0CC-1F93-0543-479A8777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62590-5FCF-89B9-3859-E68913D7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2DF5-525B-5C44-BA12-0E5EAE59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0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2A8B3-202F-932F-BED1-81D200A9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A08A4-DB09-698F-01C3-24610E39E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F366F-DB2E-DB06-F3BD-E094091D8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961C8-8C4E-4738-B6A9-6D2FD13A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A21-2D6B-FD4D-B67B-3C7333AA4E0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47521-5455-39CE-DE44-86CA88101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1D1C2-9BDF-2CF3-F332-BF29819D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2DF5-525B-5C44-BA12-0E5EAE59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9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69F3-3DA6-3551-7360-1C1AF69A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47467F-2AC8-E202-EFC4-18487948A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296DF-B171-677B-3401-1C910173D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D8C03-25AD-7396-5BD6-FE66C1E1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A21-2D6B-FD4D-B67B-3C7333AA4E0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32D9B-92D9-5339-A39A-56550F190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634B0-0D4E-44AD-03EC-89F603882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2DF5-525B-5C44-BA12-0E5EAE59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6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E1C6F0-B143-B8ED-C6A5-9AFABCE9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00444-7819-ED97-9D8B-63A1F4944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DA3CC-F1C6-8D5E-B2CA-2624E67F8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11A21-2D6B-FD4D-B67B-3C7333AA4E0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19FB4-14DB-4E6E-60C5-4D20E7043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635AC-C7E5-C4EB-EDED-A2353DEA6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62DF5-525B-5C44-BA12-0E5EAE59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8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B83689B-1A35-3749-8133-0AAB20762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97C57A2-B7ED-CB48-BCB7-98D860EB88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3B13761-C554-4549-8523-28D5E33EC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709EB5B1-D84A-024A-B103-CDAC7BF1A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5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3.jpe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769E-A3F2-48EE-B5F1-7C3C6714B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8465"/>
            <a:ext cx="9144000" cy="934063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Update on California Bottle Bill Legislation in 2022</a:t>
            </a:r>
            <a:br>
              <a:rPr lang="en-US" sz="4000" b="1" dirty="0">
                <a:latin typeface="+mn-lt"/>
              </a:rPr>
            </a:br>
            <a:endParaRPr lang="en-US" sz="40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AE035-6D94-4E8C-936B-93F24CA35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380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206A63"/>
                </a:solidFill>
                <a:latin typeface="Calibri"/>
                <a:cs typeface="Calibri"/>
              </a:rPr>
              <a:t>Susan V. Collins</a:t>
            </a:r>
          </a:p>
          <a:p>
            <a:r>
              <a:rPr lang="en-US" b="1" dirty="0">
                <a:solidFill>
                  <a:srgbClr val="206A63"/>
                </a:solidFill>
                <a:latin typeface="Calibri"/>
                <a:cs typeface="Calibri"/>
              </a:rPr>
              <a:t>Zero Waste Sonoma</a:t>
            </a:r>
          </a:p>
          <a:p>
            <a:r>
              <a:rPr lang="en-US" b="1">
                <a:solidFill>
                  <a:srgbClr val="206A63"/>
                </a:solidFill>
                <a:latin typeface="Calibri"/>
              </a:rPr>
              <a:t>November 17</a:t>
            </a:r>
            <a:r>
              <a:rPr lang="en-US" sz="2400" b="1">
                <a:solidFill>
                  <a:srgbClr val="206A63"/>
                </a:solidFill>
                <a:latin typeface="Calibri"/>
              </a:rPr>
              <a:t>, </a:t>
            </a:r>
            <a:r>
              <a:rPr lang="en-US" sz="2400" b="1" dirty="0">
                <a:solidFill>
                  <a:srgbClr val="206A63"/>
                </a:solidFill>
                <a:latin typeface="Calibri"/>
              </a:rPr>
              <a:t>2022</a:t>
            </a:r>
            <a:endParaRPr lang="en-US" sz="2400" b="1" dirty="0">
              <a:solidFill>
                <a:srgbClr val="206A63"/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5" name="Picture 4" descr="CRI Logo_Color_Lg">
            <a:extLst>
              <a:ext uri="{FF2B5EF4-FFF2-40B4-BE49-F238E27FC236}">
                <a16:creationId xmlns:a16="http://schemas.microsoft.com/office/drawing/2014/main" id="{E38018CC-A066-48F8-AD74-0D177A4431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79" y="4879629"/>
            <a:ext cx="1550639" cy="1623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684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B6F84-184C-4533-9638-364AA8CF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Expansion Bill: </a:t>
            </a:r>
            <a:br>
              <a:rPr lang="en-US" dirty="0"/>
            </a:br>
            <a:r>
              <a:rPr lang="en-US" dirty="0"/>
              <a:t>Retailer and Dealer Exemptions</a:t>
            </a:r>
            <a:endParaRPr lang="en-US" dirty="0">
              <a:cs typeface="Calibri Ligh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8F08F32-E6B9-44BD-89E1-8D255678A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926163"/>
              </p:ext>
            </p:extLst>
          </p:nvPr>
        </p:nvGraphicFramePr>
        <p:xfrm>
          <a:off x="1251162" y="1747521"/>
          <a:ext cx="10515593" cy="4534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354">
                  <a:extLst>
                    <a:ext uri="{9D8B030D-6E8A-4147-A177-3AD203B41FA5}">
                      <a16:colId xmlns:a16="http://schemas.microsoft.com/office/drawing/2014/main" val="3020134681"/>
                    </a:ext>
                  </a:extLst>
                </a:gridCol>
                <a:gridCol w="6941574">
                  <a:extLst>
                    <a:ext uri="{9D8B030D-6E8A-4147-A177-3AD203B41FA5}">
                      <a16:colId xmlns:a16="http://schemas.microsoft.com/office/drawing/2014/main" val="3955132551"/>
                    </a:ext>
                  </a:extLst>
                </a:gridCol>
                <a:gridCol w="1924665">
                  <a:extLst>
                    <a:ext uri="{9D8B030D-6E8A-4147-A177-3AD203B41FA5}">
                      <a16:colId xmlns:a16="http://schemas.microsoft.com/office/drawing/2014/main" val="290935689"/>
                    </a:ext>
                  </a:extLst>
                </a:gridCol>
              </a:tblGrid>
              <a:tr h="914680">
                <a:tc>
                  <a:txBody>
                    <a:bodyPr/>
                    <a:lstStyle/>
                    <a:p>
                      <a:r>
                        <a:rPr lang="en-US" sz="2000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Key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Introduction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878730"/>
                  </a:ext>
                </a:extLst>
              </a:tr>
              <a:tr h="2505427">
                <a:tc>
                  <a:txBody>
                    <a:bodyPr/>
                    <a:lstStyle/>
                    <a:p>
                      <a:r>
                        <a:rPr lang="en-US" sz="2000" dirty="0"/>
                        <a:t>CA SB 1013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Up to 35% of zones can be exempt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Maximum % of exemptions is now 15%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CZ maps must be redrawn due to zone size changes, and some stores may be newly designated as “served”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Smaller retailers now exempt: if revenue &lt;$1.5 million or site is &lt;5,000 sq.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January 1,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338157"/>
                  </a:ext>
                </a:extLst>
              </a:tr>
              <a:tr h="483850">
                <a:tc gridSpan="3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CRI work products, comments &amp; activities:</a:t>
                      </a:r>
                      <a:endParaRPr lang="en-US" sz="1800" b="0" i="0" u="none" strike="noStrike" noProof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756812"/>
                  </a:ext>
                </a:extLst>
              </a:tr>
              <a:tr h="483851">
                <a:tc gridSpan="3"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Thousands of retailers are now exempt, immediately, two years before new CZ system is in place.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93313"/>
                  </a:ext>
                </a:extLst>
              </a:tr>
            </a:tbl>
          </a:graphicData>
        </a:graphic>
      </p:graphicFrame>
      <p:pic>
        <p:nvPicPr>
          <p:cNvPr id="9" name="Picture 8" descr="CRI Logo_Color_Lg">
            <a:extLst>
              <a:ext uri="{FF2B5EF4-FFF2-40B4-BE49-F238E27FC236}">
                <a16:creationId xmlns:a16="http://schemas.microsoft.com/office/drawing/2014/main" id="{12EBE3A9-53C0-4E47-B420-BEB60B4FF5D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1" y="5902527"/>
            <a:ext cx="765488" cy="818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169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B6F84-184C-4533-9638-364AA8CF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SB 1013: Summary of Grant Programs</a:t>
            </a:r>
          </a:p>
        </p:txBody>
      </p:sp>
      <p:pic>
        <p:nvPicPr>
          <p:cNvPr id="9" name="Picture 8" descr="CRI Logo_Color_Lg">
            <a:extLst>
              <a:ext uri="{FF2B5EF4-FFF2-40B4-BE49-F238E27FC236}">
                <a16:creationId xmlns:a16="http://schemas.microsoft.com/office/drawing/2014/main" id="{12EBE3A9-53C0-4E47-B420-BEB60B4FF5D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1" y="5902527"/>
            <a:ext cx="765488" cy="8189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0315713-E49D-B45E-92FE-4F00CFA34B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337310"/>
              </p:ext>
            </p:extLst>
          </p:nvPr>
        </p:nvGraphicFramePr>
        <p:xfrm>
          <a:off x="660905" y="1690688"/>
          <a:ext cx="11095665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466">
                  <a:extLst>
                    <a:ext uri="{9D8B030D-6E8A-4147-A177-3AD203B41FA5}">
                      <a16:colId xmlns:a16="http://schemas.microsoft.com/office/drawing/2014/main" val="1371415346"/>
                    </a:ext>
                  </a:extLst>
                </a:gridCol>
                <a:gridCol w="7079982">
                  <a:extLst>
                    <a:ext uri="{9D8B030D-6E8A-4147-A177-3AD203B41FA5}">
                      <a16:colId xmlns:a16="http://schemas.microsoft.com/office/drawing/2014/main" val="1621925723"/>
                    </a:ext>
                  </a:extLst>
                </a:gridCol>
                <a:gridCol w="2521217">
                  <a:extLst>
                    <a:ext uri="{9D8B030D-6E8A-4147-A177-3AD203B41FA5}">
                      <a16:colId xmlns:a16="http://schemas.microsoft.com/office/drawing/2014/main" val="2954951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Implementation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9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$4 mil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Recycled Glass Processing Incentive Grant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1/1/23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76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$4 mil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Increased Recycling of Empty Glass Beverage Containers Grant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1/1/23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380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 mil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Empty Glass Beverage Transportation Grant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1/1/23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36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$5 mil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Glass Quality Incentive Payments (QIP)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1/1/23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32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$60 mil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Market Development Payments to Glass Beverage Container Manufacturers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1/1/23 to 2028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46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$10 mil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Community Conservation Corps Grants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1/1/23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27707"/>
                  </a:ext>
                </a:extLst>
              </a:tr>
              <a:tr h="2157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330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06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B6F84-184C-4533-9638-364AA8CF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Misc. Changes (SB1013)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 descr="CRI Logo_Color_Lg">
            <a:extLst>
              <a:ext uri="{FF2B5EF4-FFF2-40B4-BE49-F238E27FC236}">
                <a16:creationId xmlns:a16="http://schemas.microsoft.com/office/drawing/2014/main" id="{12EBE3A9-53C0-4E47-B420-BEB60B4FF5D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1" y="5902527"/>
            <a:ext cx="765488" cy="8189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8F08F32-E6B9-44BD-89E1-8D255678A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952277"/>
              </p:ext>
            </p:extLst>
          </p:nvPr>
        </p:nvGraphicFramePr>
        <p:xfrm>
          <a:off x="557783" y="2790555"/>
          <a:ext cx="10447289" cy="279883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0447289">
                  <a:extLst>
                    <a:ext uri="{9D8B030D-6E8A-4147-A177-3AD203B41FA5}">
                      <a16:colId xmlns:a16="http://schemas.microsoft.com/office/drawing/2014/main" val="3955132551"/>
                    </a:ext>
                  </a:extLst>
                </a:gridCol>
              </a:tblGrid>
              <a:tr h="851452">
                <a:tc>
                  <a:txBody>
                    <a:bodyPr/>
                    <a:lstStyle/>
                    <a:p>
                      <a:pPr algn="ctr"/>
                      <a:r>
                        <a:rPr lang="en-US" sz="1900" b="1" cap="none" spc="30" dirty="0">
                          <a:solidFill>
                            <a:schemeClr val="tx1"/>
                          </a:solidFill>
                        </a:rPr>
                        <a:t>Key Points</a:t>
                      </a:r>
                    </a:p>
                  </a:txBody>
                  <a:tcPr marL="0" marR="11544" marT="57720" marB="57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878730"/>
                  </a:ext>
                </a:extLst>
              </a:tr>
              <a:tr h="19473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cap="none" spc="0" dirty="0">
                          <a:solidFill>
                            <a:schemeClr val="tx1"/>
                          </a:solidFill>
                        </a:rPr>
                        <a:t>Dealers delivering returned empty beverage containers to recycling locations are no longer subject to daily load limit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cap="none" spc="0" dirty="0">
                          <a:solidFill>
                            <a:schemeClr val="tx1"/>
                          </a:solidFill>
                        </a:rPr>
                        <a:t>QR Codes are now allowed for labeling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cap="none" spc="0" dirty="0">
                          <a:solidFill>
                            <a:schemeClr val="tx1"/>
                          </a:solidFill>
                        </a:rPr>
                        <a:t>Wine and spirits exempt from new labeling requirements until July 1, 2025.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cap="none" spc="0" dirty="0">
                          <a:solidFill>
                            <a:schemeClr val="tx1"/>
                          </a:solidFill>
                        </a:rPr>
                        <a:t>Manufacturers can self-certify their labels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Penalty amounts increased </a:t>
                      </a:r>
                      <a:r>
                        <a:rPr lang="en-US" sz="1900" cap="none" spc="0" dirty="0">
                          <a:solidFill>
                            <a:schemeClr val="tx1"/>
                          </a:solidFill>
                        </a:rPr>
                        <a:t>from $1k to $5k; increased from $5k to $10k for intentional violations.</a:t>
                      </a:r>
                    </a:p>
                  </a:txBody>
                  <a:tcPr marL="0" marR="115441" marT="57720" marB="57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338157"/>
                  </a:ext>
                </a:extLst>
              </a:tr>
            </a:tbl>
          </a:graphicData>
        </a:graphic>
      </p:graphicFrame>
      <p:pic>
        <p:nvPicPr>
          <p:cNvPr id="6" name="Picture 5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7B9B1F22-9617-ADFB-55D0-A529E152A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693" y="413627"/>
            <a:ext cx="4459242" cy="198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15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7ABAB6-45CD-5109-B307-2C06B48FC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61" y="538731"/>
            <a:ext cx="8292877" cy="5780538"/>
          </a:xfrm>
          <a:prstGeom prst="rect">
            <a:avLst/>
          </a:prstGeom>
        </p:spPr>
      </p:pic>
      <p:pic>
        <p:nvPicPr>
          <p:cNvPr id="5" name="Picture 4" descr="CRI Logo_Color_Lg">
            <a:extLst>
              <a:ext uri="{FF2B5EF4-FFF2-40B4-BE49-F238E27FC236}">
                <a16:creationId xmlns:a16="http://schemas.microsoft.com/office/drawing/2014/main" id="{2B7E6B09-218B-E452-6E3E-FAE070A3881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1" y="5902527"/>
            <a:ext cx="765488" cy="818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72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RI Logo_Color_Lg">
            <a:extLst>
              <a:ext uri="{FF2B5EF4-FFF2-40B4-BE49-F238E27FC236}">
                <a16:creationId xmlns:a16="http://schemas.microsoft.com/office/drawing/2014/main" id="{12EBE3A9-53C0-4E47-B420-BEB60B4FF5D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1" y="5902527"/>
            <a:ext cx="765488" cy="81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1AECBF-6FC2-F8F4-6A8E-99690C1CD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673" y="493313"/>
            <a:ext cx="6523285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82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RI Logo_Color_Lg">
            <a:extLst>
              <a:ext uri="{FF2B5EF4-FFF2-40B4-BE49-F238E27FC236}">
                <a16:creationId xmlns:a16="http://schemas.microsoft.com/office/drawing/2014/main" id="{12EBE3A9-53C0-4E47-B420-BEB60B4FF5D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1" y="5902527"/>
            <a:ext cx="765488" cy="81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585D7D-B684-B03F-5998-F5FE31604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324" y="141344"/>
            <a:ext cx="7703399" cy="623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91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CF12D7-B5C1-4210-B55F-B8177867A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61" y="368301"/>
            <a:ext cx="4585421" cy="4929410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Financial Summary</a:t>
            </a:r>
            <a:br>
              <a:rPr lang="en-US" sz="5400" dirty="0">
                <a:solidFill>
                  <a:srgbClr val="FFFFFF"/>
                </a:solidFill>
              </a:rPr>
            </a:br>
            <a:br>
              <a:rPr lang="en-US" sz="5400" dirty="0">
                <a:solidFill>
                  <a:srgbClr val="FFFFFF"/>
                </a:solidFill>
              </a:rPr>
            </a:b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F9820C57-E502-4BA5-9ECD-D49BF47DF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1" y="5902527"/>
            <a:ext cx="765488" cy="8189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01377A-92B3-3942-BC2E-8F35B0F25ED0}"/>
              </a:ext>
            </a:extLst>
          </p:cNvPr>
          <p:cNvSpPr txBox="1"/>
          <p:nvPr/>
        </p:nvSpPr>
        <p:spPr>
          <a:xfrm>
            <a:off x="5629611" y="259492"/>
            <a:ext cx="6408561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1) </a:t>
            </a:r>
            <a:r>
              <a:rPr lang="en-US" sz="2400" dirty="0">
                <a:solidFill>
                  <a:srgbClr val="1F497D"/>
                </a:solidFill>
                <a:latin typeface="Arial" panose="020B0604020202020204" pitchFamily="34" charset="0"/>
              </a:rPr>
              <a:t>SB 1013: $900 million in spending over 6 years.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2) AB 179: nearly $400 million in spending (IF 3-year spending materializes).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3) The 2 bills total $1.3 billion in spending.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4) Beverage container fund balance was last reported at $635 million.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5) Overspending will have to be addressed.	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2400" dirty="0">
                <a:solidFill>
                  <a:srgbClr val="1F497D"/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rgbClr val="1F497D"/>
                </a:solidFill>
                <a:latin typeface="Arial" panose="020B0604020202020204" pitchFamily="34" charset="0"/>
              </a:rPr>
              <a:t>6) Sequencing may need to be addressed.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541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D61B-01A0-41C9-964B-5387681B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19" y="484283"/>
            <a:ext cx="10515600" cy="94604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+mn-lt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4908C-0619-46E6-8056-BA1B5900D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419" y="1456816"/>
            <a:ext cx="6602730" cy="39443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Learn</a:t>
            </a:r>
          </a:p>
          <a:p>
            <a:pPr marL="457200" lvl="1" indent="0">
              <a:buNone/>
            </a:pPr>
            <a:r>
              <a:rPr lang="en-US" sz="2000" dirty="0"/>
              <a:t>Main Website </a:t>
            </a:r>
            <a:r>
              <a:rPr lang="en-US" sz="2000" dirty="0">
                <a:solidFill>
                  <a:srgbClr val="006E6B"/>
                </a:solidFill>
                <a:cs typeface="Arial"/>
                <a:hlinkClick r:id="rId3"/>
              </a:rPr>
              <a:t>www.container-recycling.org</a:t>
            </a:r>
            <a:r>
              <a:rPr lang="en-US" sz="2000" dirty="0">
                <a:solidFill>
                  <a:srgbClr val="006E6B"/>
                </a:solidFill>
                <a:cs typeface="Arial"/>
              </a:rPr>
              <a:t> </a:t>
            </a:r>
          </a:p>
          <a:p>
            <a:pPr marL="457200" lvl="1" indent="0">
              <a:buNone/>
            </a:pPr>
            <a:r>
              <a:rPr lang="en-US" sz="2000" dirty="0">
                <a:cs typeface="Arial"/>
              </a:rPr>
              <a:t>Bottle Bill Website </a:t>
            </a:r>
            <a:r>
              <a:rPr lang="en-US" sz="2000" dirty="0">
                <a:cs typeface="Arial"/>
                <a:hlinkClick r:id="rId3"/>
              </a:rPr>
              <a:t>www.bottlebill.org</a:t>
            </a:r>
            <a:endParaRPr lang="en-US" sz="2000" dirty="0">
              <a:cs typeface="Arial"/>
            </a:endParaRPr>
          </a:p>
          <a:p>
            <a:pPr marL="0" indent="0">
              <a:buNone/>
            </a:pPr>
            <a:r>
              <a:rPr lang="en-US" sz="2800" b="1" dirty="0">
                <a:cs typeface="Arial"/>
              </a:rPr>
              <a:t>Connect</a:t>
            </a:r>
          </a:p>
          <a:p>
            <a:pPr marL="457200" lvl="1" indent="0">
              <a:buNone/>
            </a:pPr>
            <a:r>
              <a:rPr lang="en-US" sz="2000" dirty="0">
                <a:cs typeface="Arial"/>
              </a:rPr>
              <a:t>Facebook </a:t>
            </a:r>
            <a:r>
              <a:rPr lang="en-US" sz="2000" dirty="0">
                <a:cs typeface="Arial"/>
                <a:hlinkClick r:id="rId3"/>
              </a:rPr>
              <a:t>www.facebook.com/container.recycling</a:t>
            </a:r>
            <a:r>
              <a:rPr lang="en-US" sz="2000" dirty="0">
                <a:cs typeface="Arial"/>
              </a:rPr>
              <a:t> </a:t>
            </a:r>
          </a:p>
          <a:p>
            <a:pPr marL="457200" lvl="1" indent="0">
              <a:buNone/>
            </a:pPr>
            <a:r>
              <a:rPr lang="en-US" sz="2000" dirty="0">
                <a:cs typeface="Arial"/>
              </a:rPr>
              <a:t>Twitter @CRI_recycle </a:t>
            </a:r>
          </a:p>
          <a:p>
            <a:pPr marL="457200" lvl="1" indent="0">
              <a:buNone/>
            </a:pPr>
            <a:r>
              <a:rPr lang="en-US" sz="2000" dirty="0">
                <a:cs typeface="Arial"/>
              </a:rPr>
              <a:t>LinkedIn </a:t>
            </a:r>
            <a:r>
              <a:rPr lang="en-US" sz="2000" dirty="0">
                <a:cs typeface="Arial"/>
                <a:hlinkClick r:id="rId3"/>
              </a:rPr>
              <a:t>www.linkedin.com/company/container-recycling-institute</a:t>
            </a:r>
            <a:r>
              <a:rPr lang="en-US" sz="2000" dirty="0">
                <a:cs typeface="Arial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cs typeface="Arial"/>
              </a:rPr>
              <a:t>Contact</a:t>
            </a:r>
            <a:endParaRPr lang="en-US" sz="2400" b="1" dirty="0">
              <a:cs typeface="Arial"/>
            </a:endParaRPr>
          </a:p>
          <a:p>
            <a:pPr marL="457200" lvl="1" indent="0">
              <a:buNone/>
            </a:pPr>
            <a:r>
              <a:rPr lang="en-US" sz="2000" dirty="0">
                <a:cs typeface="Arial"/>
              </a:rPr>
              <a:t>Tel (310) 559-7451</a:t>
            </a:r>
          </a:p>
          <a:p>
            <a:pPr marL="457200" lvl="1" indent="0">
              <a:buNone/>
            </a:pPr>
            <a:r>
              <a:rPr lang="en-US" sz="2000" dirty="0">
                <a:cs typeface="Arial"/>
              </a:rPr>
              <a:t>Email </a:t>
            </a:r>
            <a:r>
              <a:rPr lang="en-US" sz="2000" dirty="0">
                <a:cs typeface="Arial"/>
                <a:hlinkClick r:id="rId3"/>
              </a:rPr>
              <a:t>scollins@container-recycling.org</a:t>
            </a:r>
            <a:r>
              <a:rPr lang="en-US" sz="2000" dirty="0">
                <a:cs typeface="Arial"/>
              </a:rPr>
              <a:t> </a:t>
            </a:r>
          </a:p>
          <a:p>
            <a:pPr marL="0" indent="0">
              <a:buNone/>
            </a:pPr>
            <a:endParaRPr lang="en-US" sz="2400" dirty="0">
              <a:cs typeface="Arial"/>
            </a:endParaRPr>
          </a:p>
          <a:p>
            <a:pPr marL="0" indent="0">
              <a:buNone/>
            </a:pPr>
            <a:endParaRPr lang="en-US" sz="2400" dirty="0">
              <a:cs typeface="Arial"/>
            </a:endParaRPr>
          </a:p>
          <a:p>
            <a:pPr marL="0" indent="0">
              <a:buNone/>
            </a:pPr>
            <a:endParaRPr lang="en-US" sz="2400" dirty="0"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Graphic 7" descr="Internet outline">
            <a:extLst>
              <a:ext uri="{FF2B5EF4-FFF2-40B4-BE49-F238E27FC236}">
                <a16:creationId xmlns:a16="http://schemas.microsoft.com/office/drawing/2014/main" id="{C84831D3-1626-49CF-8CE0-DDFD01909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2410" y="1080031"/>
            <a:ext cx="2348968" cy="2348968"/>
          </a:xfrm>
          <a:prstGeom prst="rect">
            <a:avLst/>
          </a:prstGeom>
        </p:spPr>
      </p:pic>
      <p:pic>
        <p:nvPicPr>
          <p:cNvPr id="12" name="Graphic 11" descr="Connections outline">
            <a:extLst>
              <a:ext uri="{FF2B5EF4-FFF2-40B4-BE49-F238E27FC236}">
                <a16:creationId xmlns:a16="http://schemas.microsoft.com/office/drawing/2014/main" id="{26584F58-A14D-441A-AC40-D08161E97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46346" y="3149761"/>
            <a:ext cx="2810429" cy="2810429"/>
          </a:xfrm>
          <a:prstGeom prst="rect">
            <a:avLst/>
          </a:prstGeom>
        </p:spPr>
      </p:pic>
      <p:pic>
        <p:nvPicPr>
          <p:cNvPr id="14" name="Graphic 13" descr="Address Book outline">
            <a:extLst>
              <a:ext uri="{FF2B5EF4-FFF2-40B4-BE49-F238E27FC236}">
                <a16:creationId xmlns:a16="http://schemas.microsoft.com/office/drawing/2014/main" id="{2FC3B70A-30E0-4300-8447-208395D732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56775" y="2609255"/>
            <a:ext cx="1639489" cy="163948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53C657-5A48-4E01-B91E-C5D798FD7E11}"/>
              </a:ext>
            </a:extLst>
          </p:cNvPr>
          <p:cNvCxnSpPr>
            <a:cxnSpLocks/>
          </p:cNvCxnSpPr>
          <p:nvPr/>
        </p:nvCxnSpPr>
        <p:spPr>
          <a:xfrm>
            <a:off x="810099" y="1500127"/>
            <a:ext cx="0" cy="38577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RI Logo_Color_Lg">
            <a:extLst>
              <a:ext uri="{FF2B5EF4-FFF2-40B4-BE49-F238E27FC236}">
                <a16:creationId xmlns:a16="http://schemas.microsoft.com/office/drawing/2014/main" id="{9C741763-B7EC-4FCE-B575-A4831F78CEA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1" y="5902527"/>
            <a:ext cx="765488" cy="818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413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JB3_0736.jpg">
            <a:extLst>
              <a:ext uri="{FF2B5EF4-FFF2-40B4-BE49-F238E27FC236}">
                <a16:creationId xmlns:a16="http://schemas.microsoft.com/office/drawing/2014/main" id="{197ED014-853F-41EA-8A91-C872B90EB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12" t="2635" r="-38812"/>
          <a:stretch/>
        </p:blipFill>
        <p:spPr>
          <a:xfrm>
            <a:off x="-528829" y="0"/>
            <a:ext cx="13249659" cy="6858000"/>
          </a:xfrm>
        </p:spPr>
      </p:pic>
      <p:sp>
        <p:nvSpPr>
          <p:cNvPr id="2" name="TextBox 1"/>
          <p:cNvSpPr txBox="1"/>
          <p:nvPr/>
        </p:nvSpPr>
        <p:spPr>
          <a:xfrm>
            <a:off x="9623334" y="6510661"/>
            <a:ext cx="2775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Container Recycling Institute © 2018</a:t>
            </a:r>
          </a:p>
        </p:txBody>
      </p:sp>
      <p:pic>
        <p:nvPicPr>
          <p:cNvPr id="4" name="Picture 3" descr="CRI Logo_Color_Lg">
            <a:extLst>
              <a:ext uri="{FF2B5EF4-FFF2-40B4-BE49-F238E27FC236}">
                <a16:creationId xmlns:a16="http://schemas.microsoft.com/office/drawing/2014/main" id="{ED80C8A9-3319-4D7F-B884-A6C78BE071E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1" y="5902527"/>
            <a:ext cx="765488" cy="818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99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CF12D7-B5C1-4210-B55F-B8177867A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61" y="368301"/>
            <a:ext cx="4585421" cy="4929410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Overview of Changes to California’s Beverage Container Deposit Law</a:t>
            </a:r>
            <a:br>
              <a:rPr lang="en-US" sz="5400" dirty="0">
                <a:solidFill>
                  <a:srgbClr val="FFFFFF"/>
                </a:solidFill>
              </a:rPr>
            </a:br>
            <a:br>
              <a:rPr lang="en-US" sz="5400" dirty="0">
                <a:solidFill>
                  <a:srgbClr val="FFFFFF"/>
                </a:solidFill>
              </a:rPr>
            </a:b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F9820C57-E502-4BA5-9ECD-D49BF47DF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1" y="5902527"/>
            <a:ext cx="765488" cy="8189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01377A-92B3-3942-BC2E-8F35B0F25ED0}"/>
              </a:ext>
            </a:extLst>
          </p:cNvPr>
          <p:cNvSpPr txBox="1"/>
          <p:nvPr/>
        </p:nvSpPr>
        <p:spPr>
          <a:xfrm>
            <a:off x="5629611" y="639548"/>
            <a:ext cx="6408561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2022 Legislation: Multiple Bills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1) </a:t>
            </a:r>
            <a:r>
              <a:rPr lang="en-US" sz="2400" dirty="0">
                <a:solidFill>
                  <a:srgbClr val="1F497D"/>
                </a:solidFill>
                <a:latin typeface="Arial" panose="020B0604020202020204" pitchFamily="34" charset="0"/>
              </a:rPr>
              <a:t>April Budget bill: recycled content stabilization and handling fee stabilization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2) SB 38, anti-fraud and study of contamination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3) SB 54, EPR for Packaging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4) SB 1013, Wine and Spirits +++, $900 million, August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5) AB 179, Budget </a:t>
            </a:r>
            <a:r>
              <a:rPr lang="en-US" sz="2400" dirty="0">
                <a:solidFill>
                  <a:srgbClr val="1F497D"/>
                </a:solidFill>
                <a:latin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ill, $400 million, August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40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CF12D7-B5C1-4210-B55F-B8177867A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61" y="368301"/>
            <a:ext cx="4585421" cy="4929410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Timeline:  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How We Got Here</a:t>
            </a:r>
            <a:br>
              <a:rPr lang="en-US" sz="5400" dirty="0">
                <a:solidFill>
                  <a:srgbClr val="FFFFFF"/>
                </a:solidFill>
              </a:rPr>
            </a:br>
            <a:br>
              <a:rPr lang="en-US" sz="5400" dirty="0">
                <a:solidFill>
                  <a:srgbClr val="FFFFFF"/>
                </a:solidFill>
              </a:rPr>
            </a:b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F9820C57-E502-4BA5-9ECD-D49BF47DF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1" y="5902527"/>
            <a:ext cx="765488" cy="8189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01377A-92B3-3942-BC2E-8F35B0F25ED0}"/>
              </a:ext>
            </a:extLst>
          </p:cNvPr>
          <p:cNvSpPr txBox="1"/>
          <p:nvPr/>
        </p:nvSpPr>
        <p:spPr>
          <a:xfrm>
            <a:off x="5629611" y="0"/>
            <a:ext cx="6408561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1) </a:t>
            </a:r>
            <a:r>
              <a:rPr lang="en-US" sz="2400" dirty="0">
                <a:solidFill>
                  <a:srgbClr val="1F497D"/>
                </a:solidFill>
                <a:latin typeface="Arial" panose="020B0604020202020204" pitchFamily="34" charset="0"/>
              </a:rPr>
              <a:t>Long, steady decline of program, with losses of 1,200+ redemption centers, and declining redemption rate (2013-present)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2) Inaccurate, underestimated reporting of fund balance by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CalRecycle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3) Oversight hearing, April 2022	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4) Bills introduced and debated over 2-year session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>
              <a:defRPr/>
            </a:pPr>
            <a:r>
              <a:rPr lang="en-US" sz="2400" dirty="0">
                <a:solidFill>
                  <a:srgbClr val="1F497D"/>
                </a:solidFill>
                <a:latin typeface="Arial" panose="020B0604020202020204" pitchFamily="34" charset="0"/>
              </a:rPr>
              <a:t>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SB 54, EPR for Packaging, June 2022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/>
            <a:r>
              <a:rPr lang="en-US" sz="2400" dirty="0">
                <a:solidFill>
                  <a:srgbClr val="1F497D"/>
                </a:solidFill>
                <a:latin typeface="Arial" panose="020B0604020202020204" pitchFamily="34" charset="0"/>
              </a:rPr>
              <a:t>6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</a:t>
            </a:r>
            <a:r>
              <a:rPr lang="en-US" sz="2400" dirty="0">
                <a:solidFill>
                  <a:srgbClr val="1F497D"/>
                </a:solidFill>
                <a:latin typeface="Arial" panose="020B0604020202020204" pitchFamily="34" charset="0"/>
              </a:rPr>
              <a:t>F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week changes to bills added huge spending, in excess of fund balance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1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B6F84-184C-4533-9638-364AA8CF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California DRS Expansion: Wine and Spirits</a:t>
            </a:r>
            <a:endParaRPr lang="en-US" dirty="0">
              <a:cs typeface="Calibri Ligh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8F08F32-E6B9-44BD-89E1-8D255678A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323179"/>
              </p:ext>
            </p:extLst>
          </p:nvPr>
        </p:nvGraphicFramePr>
        <p:xfrm>
          <a:off x="838207" y="1560154"/>
          <a:ext cx="10515593" cy="378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217">
                  <a:extLst>
                    <a:ext uri="{9D8B030D-6E8A-4147-A177-3AD203B41FA5}">
                      <a16:colId xmlns:a16="http://schemas.microsoft.com/office/drawing/2014/main" val="3020134681"/>
                    </a:ext>
                  </a:extLst>
                </a:gridCol>
                <a:gridCol w="6316899">
                  <a:extLst>
                    <a:ext uri="{9D8B030D-6E8A-4147-A177-3AD203B41FA5}">
                      <a16:colId xmlns:a16="http://schemas.microsoft.com/office/drawing/2014/main" val="3955132551"/>
                    </a:ext>
                  </a:extLst>
                </a:gridCol>
                <a:gridCol w="2111477">
                  <a:extLst>
                    <a:ext uri="{9D8B030D-6E8A-4147-A177-3AD203B41FA5}">
                      <a16:colId xmlns:a16="http://schemas.microsoft.com/office/drawing/2014/main" val="290935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Introduction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87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 SB 1013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Expand law to include wine and spirits, plus wine coolers and spirits coolers &gt;7% alcohol by volume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New containers: Wine and spirits in  bag-in-box, pouches, </a:t>
                      </a:r>
                      <a:r>
                        <a:rPr lang="en-US" sz="2400" dirty="0" err="1"/>
                        <a:t>aseptics</a:t>
                      </a:r>
                      <a:r>
                        <a:rPr lang="en-US" sz="2400" dirty="0"/>
                        <a:t> or similar containers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25¢ refund/deposit on new containers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Includes nips!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January 1,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338157"/>
                  </a:ext>
                </a:extLst>
              </a:tr>
              <a:tr h="370838">
                <a:tc gridSpan="3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CRI work products, comments, &amp; activities:</a:t>
                      </a:r>
                      <a:endParaRPr lang="en-US" sz="2000" b="0" i="0" u="none" strike="noStrike" noProof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756812"/>
                  </a:ext>
                </a:extLst>
              </a:tr>
              <a:tr h="370839">
                <a:tc gridSpan="3"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See website for 5-page bill summary and 14-page financial analysis, plus letters of testimony.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93313"/>
                  </a:ext>
                </a:extLst>
              </a:tr>
            </a:tbl>
          </a:graphicData>
        </a:graphic>
      </p:graphicFrame>
      <p:pic>
        <p:nvPicPr>
          <p:cNvPr id="9" name="Picture 8" descr="CRI Logo_Color_Lg">
            <a:extLst>
              <a:ext uri="{FF2B5EF4-FFF2-40B4-BE49-F238E27FC236}">
                <a16:creationId xmlns:a16="http://schemas.microsoft.com/office/drawing/2014/main" id="{12EBE3A9-53C0-4E47-B420-BEB60B4FF5D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1" y="5902527"/>
            <a:ext cx="765488" cy="818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82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ooter Placeholder 4"/>
          <p:cNvSpPr txBox="1"/>
          <p:nvPr/>
        </p:nvSpPr>
        <p:spPr>
          <a:xfrm>
            <a:off x="4648199" y="6385266"/>
            <a:ext cx="2895601" cy="220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778" tIns="40778" rIns="40778" bIns="40778" anchor="ctr">
            <a:spAutoFit/>
          </a:bodyPr>
          <a:lstStyle>
            <a:lvl1pPr defTabSz="1300480">
              <a:defRPr sz="1600"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r>
              <a:rPr sz="900" i="1" dirty="0"/>
              <a:t>Container Recycling Institute © 20</a:t>
            </a:r>
            <a:r>
              <a:rPr lang="en-US" sz="900" i="1" dirty="0"/>
              <a:t>22</a:t>
            </a:r>
            <a:endParaRPr sz="900" i="1" dirty="0"/>
          </a:p>
        </p:txBody>
      </p:sp>
      <p:sp>
        <p:nvSpPr>
          <p:cNvPr id="171" name="Rectangle 2"/>
          <p:cNvSpPr txBox="1">
            <a:spLocks noGrp="1"/>
          </p:cNvSpPr>
          <p:nvPr>
            <p:ph type="title"/>
          </p:nvPr>
        </p:nvSpPr>
        <p:spPr>
          <a:xfrm>
            <a:off x="781665" y="220134"/>
            <a:ext cx="10264877" cy="86036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Benefits of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 Wine &amp; Spirits Expansion</a:t>
            </a:r>
            <a:r>
              <a:rPr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 California</a:t>
            </a:r>
            <a:endParaRPr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2" name="Rectangle 3"/>
          <p:cNvSpPr txBox="1">
            <a:spLocks noGrp="1"/>
          </p:cNvSpPr>
          <p:nvPr>
            <p:ph type="body" idx="1"/>
          </p:nvPr>
        </p:nvSpPr>
        <p:spPr>
          <a:xfrm>
            <a:off x="1871133" y="1011827"/>
            <a:ext cx="8983680" cy="41886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04638" indent="-304638">
              <a:spcBef>
                <a:spcPts val="502"/>
              </a:spcBef>
              <a:defRPr sz="3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b="1" dirty="0"/>
              <a:t>Higher</a:t>
            </a:r>
            <a:r>
              <a:rPr lang="en-US" sz="2400" dirty="0"/>
              <a:t> </a:t>
            </a:r>
            <a:r>
              <a:rPr sz="2400" b="1" dirty="0"/>
              <a:t>recycling rates</a:t>
            </a:r>
            <a:r>
              <a:rPr sz="2400" dirty="0"/>
              <a:t>: </a:t>
            </a:r>
            <a:r>
              <a:rPr lang="en-US" sz="2400" dirty="0"/>
              <a:t>59%</a:t>
            </a:r>
            <a:r>
              <a:rPr sz="2400" dirty="0"/>
              <a:t> </a:t>
            </a:r>
            <a:r>
              <a:rPr lang="en-US" sz="2400" dirty="0"/>
              <a:t>recycling rate</a:t>
            </a:r>
            <a:r>
              <a:rPr sz="2400" dirty="0"/>
              <a:t> for </a:t>
            </a:r>
            <a:r>
              <a:rPr lang="en-US" sz="2400" dirty="0"/>
              <a:t>glass </a:t>
            </a:r>
            <a:r>
              <a:rPr sz="2400" dirty="0"/>
              <a:t>beverage containers</a:t>
            </a:r>
            <a:r>
              <a:rPr lang="en-US" sz="2400" dirty="0"/>
              <a:t>: </a:t>
            </a:r>
          </a:p>
          <a:p>
            <a:pPr marL="761838" lvl="1" indent="-304638">
              <a:spcBef>
                <a:spcPts val="502"/>
              </a:spcBef>
              <a:defRPr sz="3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500 million </a:t>
            </a:r>
            <a:r>
              <a:rPr lang="en-US" b="1" i="1" dirty="0"/>
              <a:t>more</a:t>
            </a:r>
            <a:r>
              <a:rPr lang="en-US" dirty="0"/>
              <a:t> containers recycled; </a:t>
            </a:r>
          </a:p>
          <a:p>
            <a:pPr marL="761838" lvl="1" indent="-304638">
              <a:spcBef>
                <a:spcPts val="502"/>
              </a:spcBef>
              <a:defRPr sz="3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300,000 </a:t>
            </a:r>
            <a:r>
              <a:rPr lang="en-US" b="1" i="1" dirty="0"/>
              <a:t>new</a:t>
            </a:r>
            <a:r>
              <a:rPr lang="en-US" dirty="0"/>
              <a:t> tons recycled</a:t>
            </a:r>
          </a:p>
          <a:p>
            <a:pPr marL="304638" indent="-304638">
              <a:spcBef>
                <a:spcPts val="502"/>
              </a:spcBef>
              <a:defRPr sz="3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/>
              <a:t>Produce </a:t>
            </a:r>
            <a:r>
              <a:rPr lang="en-US" sz="2400" b="1" dirty="0"/>
              <a:t>clean</a:t>
            </a:r>
            <a:r>
              <a:rPr lang="en-US" sz="2400" dirty="0"/>
              <a:t> recycled materials for manufacturing</a:t>
            </a:r>
            <a:endParaRPr sz="2400" dirty="0"/>
          </a:p>
          <a:p>
            <a:pPr marL="304638" indent="-304638">
              <a:spcBef>
                <a:spcPts val="502"/>
              </a:spcBef>
              <a:defRPr sz="3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/>
              <a:t>Will support more recycling </a:t>
            </a:r>
            <a:r>
              <a:rPr sz="2400" b="1" dirty="0"/>
              <a:t>jobs </a:t>
            </a:r>
            <a:r>
              <a:rPr lang="en-US" sz="2400" dirty="0"/>
              <a:t>in California</a:t>
            </a:r>
            <a:endParaRPr lang="en-US" sz="2400" b="1" dirty="0"/>
          </a:p>
          <a:p>
            <a:pPr marL="304638" indent="-304638">
              <a:spcBef>
                <a:spcPts val="502"/>
              </a:spcBef>
              <a:defRPr sz="3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/>
              <a:t>Would cut beverage container litter for those beverage categories in </a:t>
            </a:r>
            <a:r>
              <a:rPr lang="en-US" sz="2400" b="1" i="1" dirty="0"/>
              <a:t>half</a:t>
            </a:r>
            <a:r>
              <a:rPr lang="en-US" sz="2400" dirty="0"/>
              <a:t> </a:t>
            </a:r>
          </a:p>
          <a:p>
            <a:pPr marL="304638" indent="-304638">
              <a:spcBef>
                <a:spcPts val="502"/>
              </a:spcBef>
              <a:defRPr sz="3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/>
              <a:t>Reduce </a:t>
            </a:r>
            <a:r>
              <a:rPr lang="en-US" sz="2400" b="1" dirty="0"/>
              <a:t>160,00 tons of greenhouse gas emissions, the equivalent to taking 23,000 cars off the road</a:t>
            </a:r>
          </a:p>
        </p:txBody>
      </p:sp>
      <p:pic>
        <p:nvPicPr>
          <p:cNvPr id="6" name="Picture 5" descr="C:\Users\Sue\Documents\Sustainability\CRI\Logos\CRI Logo_Color_Lg[4].jpg">
            <a:extLst>
              <a:ext uri="{FF2B5EF4-FFF2-40B4-BE49-F238E27FC236}">
                <a16:creationId xmlns:a16="http://schemas.microsoft.com/office/drawing/2014/main" id="{09105AF2-DCC5-474C-AFDB-9B2991D6F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04" y="5879413"/>
            <a:ext cx="593647" cy="574848"/>
          </a:xfrm>
          <a:prstGeom prst="rect">
            <a:avLst/>
          </a:prstGeom>
          <a:noFill/>
        </p:spPr>
      </p:pic>
      <p:pic>
        <p:nvPicPr>
          <p:cNvPr id="8" name="Graphic 7" descr="Water Bottle outline">
            <a:extLst>
              <a:ext uri="{FF2B5EF4-FFF2-40B4-BE49-F238E27FC236}">
                <a16:creationId xmlns:a16="http://schemas.microsoft.com/office/drawing/2014/main" id="{69435A42-F00F-4CD9-A679-BAE7C91C6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5343" y="5200527"/>
            <a:ext cx="966311" cy="966311"/>
          </a:xfrm>
          <a:prstGeom prst="rect">
            <a:avLst/>
          </a:prstGeom>
        </p:spPr>
      </p:pic>
      <p:pic>
        <p:nvPicPr>
          <p:cNvPr id="10" name="Graphic 9" descr="Bottle outline">
            <a:extLst>
              <a:ext uri="{FF2B5EF4-FFF2-40B4-BE49-F238E27FC236}">
                <a16:creationId xmlns:a16="http://schemas.microsoft.com/office/drawing/2014/main" id="{8A208C3D-B680-46FD-87E4-30BC606A2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0345" y="5223187"/>
            <a:ext cx="966311" cy="966311"/>
          </a:xfrm>
          <a:prstGeom prst="rect">
            <a:avLst/>
          </a:prstGeom>
        </p:spPr>
      </p:pic>
      <p:pic>
        <p:nvPicPr>
          <p:cNvPr id="14" name="Graphic 13" descr="Recycle outline">
            <a:extLst>
              <a:ext uri="{FF2B5EF4-FFF2-40B4-BE49-F238E27FC236}">
                <a16:creationId xmlns:a16="http://schemas.microsoft.com/office/drawing/2014/main" id="{B3A27C9E-7D64-4108-ABD2-A324E3744E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12844" y="5200526"/>
            <a:ext cx="966311" cy="96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12829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B6F84-184C-4533-9638-364AA8CF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89" y="136525"/>
            <a:ext cx="10665311" cy="1315757"/>
          </a:xfrm>
        </p:spPr>
        <p:txBody>
          <a:bodyPr/>
          <a:lstStyle/>
          <a:p>
            <a:pPr algn="ctr"/>
            <a:r>
              <a:rPr lang="en-US" dirty="0"/>
              <a:t>Expansion Bill: </a:t>
            </a:r>
            <a:br>
              <a:rPr lang="en-US" dirty="0"/>
            </a:br>
            <a:r>
              <a:rPr lang="en-US" dirty="0"/>
              <a:t>Enlargement of Convenience Zones</a:t>
            </a:r>
            <a:endParaRPr lang="en-US" dirty="0">
              <a:cs typeface="Calibri Ligh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8F08F32-E6B9-44BD-89E1-8D255678A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791713"/>
              </p:ext>
            </p:extLst>
          </p:nvPr>
        </p:nvGraphicFramePr>
        <p:xfrm>
          <a:off x="1280659" y="1452282"/>
          <a:ext cx="10515593" cy="515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567">
                  <a:extLst>
                    <a:ext uri="{9D8B030D-6E8A-4147-A177-3AD203B41FA5}">
                      <a16:colId xmlns:a16="http://schemas.microsoft.com/office/drawing/2014/main" val="3020134681"/>
                    </a:ext>
                  </a:extLst>
                </a:gridCol>
                <a:gridCol w="7356148">
                  <a:extLst>
                    <a:ext uri="{9D8B030D-6E8A-4147-A177-3AD203B41FA5}">
                      <a16:colId xmlns:a16="http://schemas.microsoft.com/office/drawing/2014/main" val="3955132551"/>
                    </a:ext>
                  </a:extLst>
                </a:gridCol>
                <a:gridCol w="1501878">
                  <a:extLst>
                    <a:ext uri="{9D8B030D-6E8A-4147-A177-3AD203B41FA5}">
                      <a16:colId xmlns:a16="http://schemas.microsoft.com/office/drawing/2014/main" val="290935689"/>
                    </a:ext>
                  </a:extLst>
                </a:gridCol>
              </a:tblGrid>
              <a:tr h="418905">
                <a:tc>
                  <a:txBody>
                    <a:bodyPr/>
                    <a:lstStyle/>
                    <a:p>
                      <a:r>
                        <a:rPr lang="en-US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Introduction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878730"/>
                  </a:ext>
                </a:extLst>
              </a:tr>
              <a:tr h="2618158">
                <a:tc>
                  <a:txBody>
                    <a:bodyPr/>
                    <a:lstStyle/>
                    <a:p>
                      <a:r>
                        <a:rPr lang="en-US" dirty="0"/>
                        <a:t>CA SB 1013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CZ radius increased from 0.5 mile to 1 mile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Rural areas: CZ radius increased from 3 miles to 5 miles of a supermarket </a:t>
                      </a:r>
                      <a:r>
                        <a:rPr lang="en-US" sz="2000" u="sng" dirty="0"/>
                        <a:t>IF</a:t>
                      </a:r>
                      <a:r>
                        <a:rPr lang="en-US" sz="2000" dirty="0"/>
                        <a:t> new CZ will be served by existing recycling center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Existing handling fee sites will retain eligibility to receive handling fees, and will not be penalized for CZ size changes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No more “Option B;” Retailers within a CZ can no longer pay $100/day in lieu of accepting container returns; instead, they have an option of joining a dealer cooperative (starts January 1, 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338157"/>
                  </a:ext>
                </a:extLst>
              </a:tr>
              <a:tr h="424721">
                <a:tc gridSpan="3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CRI work products, comments &amp; activities:</a:t>
                      </a:r>
                      <a:endParaRPr lang="en-US" sz="1800" b="0" i="0" u="none" strike="noStrike" noProof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756812"/>
                  </a:ext>
                </a:extLst>
              </a:tr>
              <a:tr h="1047263">
                <a:tc gridSpan="3"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CRI has consistently opposed enlarging the zone sizes, as this has been proposed each year for more than 5 years. There was no opportunity to oppose this erosion of consumer convenience, as this was a last-minute amendment.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93313"/>
                  </a:ext>
                </a:extLst>
              </a:tr>
              <a:tr h="424722">
                <a:tc gridSpan="3"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Note: CZ maps will need to be redrawn by 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CalRecycle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184429"/>
                  </a:ext>
                </a:extLst>
              </a:tr>
            </a:tbl>
          </a:graphicData>
        </a:graphic>
      </p:graphicFrame>
      <p:pic>
        <p:nvPicPr>
          <p:cNvPr id="9" name="Picture 8" descr="CRI Logo_Color_Lg">
            <a:extLst>
              <a:ext uri="{FF2B5EF4-FFF2-40B4-BE49-F238E27FC236}">
                <a16:creationId xmlns:a16="http://schemas.microsoft.com/office/drawing/2014/main" id="{12EBE3A9-53C0-4E47-B420-BEB60B4FF5D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1" y="5902527"/>
            <a:ext cx="765488" cy="818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38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art, bubble chart&#10;&#10;Description automatically generated">
            <a:extLst>
              <a:ext uri="{FF2B5EF4-FFF2-40B4-BE49-F238E27FC236}">
                <a16:creationId xmlns:a16="http://schemas.microsoft.com/office/drawing/2014/main" id="{E8A3F1B4-4B89-782F-ED11-0F1736351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6324" y="324809"/>
            <a:ext cx="8779351" cy="6208381"/>
          </a:xfrm>
        </p:spPr>
      </p:pic>
      <p:pic>
        <p:nvPicPr>
          <p:cNvPr id="4" name="Picture 3" descr="CRI Logo_Color_Lg">
            <a:extLst>
              <a:ext uri="{FF2B5EF4-FFF2-40B4-BE49-F238E27FC236}">
                <a16:creationId xmlns:a16="http://schemas.microsoft.com/office/drawing/2014/main" id="{772868E9-45B0-819D-5FE6-690734DF22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1" y="5902527"/>
            <a:ext cx="765488" cy="818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46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B6F84-184C-4533-9638-364AA8CF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Expansion Bill: Dealer Cooperatives</a:t>
            </a:r>
            <a:endParaRPr lang="en-US" dirty="0">
              <a:cs typeface="Calibri Ligh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8F08F32-E6B9-44BD-89E1-8D255678A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443606"/>
              </p:ext>
            </p:extLst>
          </p:nvPr>
        </p:nvGraphicFramePr>
        <p:xfrm>
          <a:off x="1212514" y="1427481"/>
          <a:ext cx="10515600" cy="4889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064">
                  <a:extLst>
                    <a:ext uri="{9D8B030D-6E8A-4147-A177-3AD203B41FA5}">
                      <a16:colId xmlns:a16="http://schemas.microsoft.com/office/drawing/2014/main" val="3020134681"/>
                    </a:ext>
                  </a:extLst>
                </a:gridCol>
                <a:gridCol w="6935543">
                  <a:extLst>
                    <a:ext uri="{9D8B030D-6E8A-4147-A177-3AD203B41FA5}">
                      <a16:colId xmlns:a16="http://schemas.microsoft.com/office/drawing/2014/main" val="3955132551"/>
                    </a:ext>
                  </a:extLst>
                </a:gridCol>
                <a:gridCol w="1922993">
                  <a:extLst>
                    <a:ext uri="{9D8B030D-6E8A-4147-A177-3AD203B41FA5}">
                      <a16:colId xmlns:a16="http://schemas.microsoft.com/office/drawing/2014/main" val="290935689"/>
                    </a:ext>
                  </a:extLst>
                </a:gridCol>
              </a:tblGrid>
              <a:tr h="850300">
                <a:tc>
                  <a:txBody>
                    <a:bodyPr/>
                    <a:lstStyle/>
                    <a:p>
                      <a:r>
                        <a:rPr lang="en-US" sz="2000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Key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Introduction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878730"/>
                  </a:ext>
                </a:extLst>
              </a:tr>
              <a:tr h="3105443">
                <a:tc>
                  <a:txBody>
                    <a:bodyPr/>
                    <a:lstStyle/>
                    <a:p>
                      <a:r>
                        <a:rPr lang="en-US" dirty="0"/>
                        <a:t>CA SB 1013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Dealers must pay into cooperative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If a CZ has no recycling location, or its 60-day hold period has expired, and until a recycling location is established, they must choose one of two options: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Take containers in store or in designated site location, and deliver to a recycling location (ineligible for program payments)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Join a dealer cooperative and organize to provide redemption in one or more CZs (eligible for program payments unless a certified recycling center is in CZ)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 1,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338157"/>
                  </a:ext>
                </a:extLst>
              </a:tr>
              <a:tr h="449794">
                <a:tc gridSpan="3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CRI work products, comments &amp; activities:</a:t>
                      </a:r>
                      <a:endParaRPr lang="en-US" sz="1800" b="0" i="0" u="none" strike="noStrike" noProof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756812"/>
                  </a:ext>
                </a:extLst>
              </a:tr>
              <a:tr h="449795">
                <a:tc gridSpan="3"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There has been no opportunity to discuss this brand-new concept.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93313"/>
                  </a:ext>
                </a:extLst>
              </a:tr>
            </a:tbl>
          </a:graphicData>
        </a:graphic>
      </p:graphicFrame>
      <p:pic>
        <p:nvPicPr>
          <p:cNvPr id="9" name="Picture 8" descr="CRI Logo_Color_Lg">
            <a:extLst>
              <a:ext uri="{FF2B5EF4-FFF2-40B4-BE49-F238E27FC236}">
                <a16:creationId xmlns:a16="http://schemas.microsoft.com/office/drawing/2014/main" id="{12EBE3A9-53C0-4E47-B420-BEB60B4FF5D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1" y="5902527"/>
            <a:ext cx="765488" cy="818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9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B6F84-184C-4533-9638-364AA8CF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Expansion Bill: Dealer Cooperatives, cont.</a:t>
            </a:r>
            <a:endParaRPr lang="en-US" dirty="0">
              <a:cs typeface="Calibri Ligh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8F08F32-E6B9-44BD-89E1-8D255678A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069017"/>
              </p:ext>
            </p:extLst>
          </p:nvPr>
        </p:nvGraphicFramePr>
        <p:xfrm>
          <a:off x="1251155" y="1551730"/>
          <a:ext cx="10515593" cy="492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354">
                  <a:extLst>
                    <a:ext uri="{9D8B030D-6E8A-4147-A177-3AD203B41FA5}">
                      <a16:colId xmlns:a16="http://schemas.microsoft.com/office/drawing/2014/main" val="3020134681"/>
                    </a:ext>
                  </a:extLst>
                </a:gridCol>
                <a:gridCol w="6941574">
                  <a:extLst>
                    <a:ext uri="{9D8B030D-6E8A-4147-A177-3AD203B41FA5}">
                      <a16:colId xmlns:a16="http://schemas.microsoft.com/office/drawing/2014/main" val="3955132551"/>
                    </a:ext>
                  </a:extLst>
                </a:gridCol>
                <a:gridCol w="1924665">
                  <a:extLst>
                    <a:ext uri="{9D8B030D-6E8A-4147-A177-3AD203B41FA5}">
                      <a16:colId xmlns:a16="http://schemas.microsoft.com/office/drawing/2014/main" val="290935689"/>
                    </a:ext>
                  </a:extLst>
                </a:gridCol>
              </a:tblGrid>
              <a:tr h="436841">
                <a:tc>
                  <a:txBody>
                    <a:bodyPr/>
                    <a:lstStyle/>
                    <a:p>
                      <a:r>
                        <a:rPr lang="en-US" sz="1800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Key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Introduction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878730"/>
                  </a:ext>
                </a:extLst>
              </a:tr>
              <a:tr h="2402628">
                <a:tc>
                  <a:txBody>
                    <a:bodyPr/>
                    <a:lstStyle/>
                    <a:p>
                      <a:r>
                        <a:rPr lang="en-US" sz="1800" dirty="0"/>
                        <a:t>CA SB 1013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Dealer Cooperative definition: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Tax exempt stewardship organization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Formed for the purpose of providing redemption opportunities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Consists of dealers that have an approved redemption plan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CalRecycle</a:t>
                      </a:r>
                      <a:r>
                        <a:rPr lang="en-US" sz="2000" dirty="0"/>
                        <a:t> to adopt emergency regulations by Jan. 1, 2024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May provide one or more sample dealer cooperative redemption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January 1,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338157"/>
                  </a:ext>
                </a:extLst>
              </a:tr>
              <a:tr h="442906">
                <a:tc gridSpan="3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CRI work products, comments &amp; activities</a:t>
                      </a:r>
                      <a:r>
                        <a:rPr lang="en-US" sz="18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:</a:t>
                      </a:r>
                      <a:endParaRPr lang="en-US" sz="1800" b="0" i="0" u="none" strike="noStrike" noProof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756812"/>
                  </a:ext>
                </a:extLst>
              </a:tr>
              <a:tr h="442908">
                <a:tc gridSpan="3"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No discussion of this last-minute provision.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93313"/>
                  </a:ext>
                </a:extLst>
              </a:tr>
              <a:tr h="764473">
                <a:tc gridSpan="3"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Note: substantial work on regulations by 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CalRecycle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in 2023. </a:t>
                      </a:r>
                      <a:br>
                        <a:rPr lang="en-US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CalRecycle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requested and received budget change for new staff for a new unit to develop regulations.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81339"/>
                  </a:ext>
                </a:extLst>
              </a:tr>
            </a:tbl>
          </a:graphicData>
        </a:graphic>
      </p:graphicFrame>
      <p:pic>
        <p:nvPicPr>
          <p:cNvPr id="9" name="Picture 8" descr="CRI Logo_Color_Lg">
            <a:extLst>
              <a:ext uri="{FF2B5EF4-FFF2-40B4-BE49-F238E27FC236}">
                <a16:creationId xmlns:a16="http://schemas.microsoft.com/office/drawing/2014/main" id="{12EBE3A9-53C0-4E47-B420-BEB60B4FF5D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1" y="5902527"/>
            <a:ext cx="765488" cy="818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340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B9ABD253-7985-734E-97F4-35D98FA08158}" vid="{6A299F3E-B6AF-CC48-8DC9-EED166F31D44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B9ABD253-7985-734E-97F4-35D98FA08158}" vid="{F7163B7C-DBED-9647-9C11-04554DAC8E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8245</TotalTime>
  <Words>1196</Words>
  <Application>Microsoft Office PowerPoint</Application>
  <PresentationFormat>Widescreen</PresentationFormat>
  <Paragraphs>177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DIN Condensed</vt:lpstr>
      <vt:lpstr>Proxima Nova Light</vt:lpstr>
      <vt:lpstr>Proxima Nova Medium</vt:lpstr>
      <vt:lpstr>Proxima Nova Thin</vt:lpstr>
      <vt:lpstr>Wingdings</vt:lpstr>
      <vt:lpstr>Office Theme</vt:lpstr>
      <vt:lpstr>Custom Design</vt:lpstr>
      <vt:lpstr>1_Custom Design</vt:lpstr>
      <vt:lpstr>  Update on California Bottle Bill Legislation in 2022 </vt:lpstr>
      <vt:lpstr>Overview of Changes to California’s Beverage Container Deposit Law  </vt:lpstr>
      <vt:lpstr>Timeline:    How We Got Here  </vt:lpstr>
      <vt:lpstr>California DRS Expansion: Wine and Spirits</vt:lpstr>
      <vt:lpstr>Benefits of a Wine &amp; Spirits Expansion in California</vt:lpstr>
      <vt:lpstr>Expansion Bill:  Enlargement of Convenience Zones</vt:lpstr>
      <vt:lpstr>PowerPoint Presentation</vt:lpstr>
      <vt:lpstr>Expansion Bill: Dealer Cooperatives</vt:lpstr>
      <vt:lpstr>Expansion Bill: Dealer Cooperatives, cont.</vt:lpstr>
      <vt:lpstr>Expansion Bill:  Retailer and Dealer Exemptions</vt:lpstr>
      <vt:lpstr>SB 1013: Summary of Grant Programs</vt:lpstr>
      <vt:lpstr>Misc. Changes (SB1013)</vt:lpstr>
      <vt:lpstr>PowerPoint Presentation</vt:lpstr>
      <vt:lpstr>PowerPoint Presentation</vt:lpstr>
      <vt:lpstr>PowerPoint Presentation</vt:lpstr>
      <vt:lpstr>Financial Summary  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Beverage Container Deposit Legislative and Redemption Rate Updates</dc:title>
  <dc:creator>info@container-recycling.org</dc:creator>
  <cp:lastModifiedBy>Sloane Pagal</cp:lastModifiedBy>
  <cp:revision>78</cp:revision>
  <cp:lastPrinted>2022-10-05T17:03:36Z</cp:lastPrinted>
  <dcterms:created xsi:type="dcterms:W3CDTF">2022-07-04T02:06:22Z</dcterms:created>
  <dcterms:modified xsi:type="dcterms:W3CDTF">2022-11-18T21:06:13Z</dcterms:modified>
</cp:coreProperties>
</file>