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9" r:id="rId6"/>
    <p:sldId id="274" r:id="rId7"/>
    <p:sldId id="258" r:id="rId8"/>
    <p:sldId id="269" r:id="rId9"/>
    <p:sldId id="268" r:id="rId10"/>
    <p:sldId id="272" r:id="rId11"/>
    <p:sldId id="260" r:id="rId12"/>
    <p:sldId id="261" r:id="rId13"/>
    <p:sldId id="262" r:id="rId14"/>
    <p:sldId id="271" r:id="rId15"/>
    <p:sldId id="273" r:id="rId16"/>
    <p:sldId id="263" r:id="rId17"/>
    <p:sldId id="270" r:id="rId18"/>
    <p:sldId id="264"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678F01-D103-4021-8812-D06D1BD8797D}">
          <p14:sldIdLst>
            <p14:sldId id="257"/>
            <p14:sldId id="259"/>
            <p14:sldId id="274"/>
          </p14:sldIdLst>
        </p14:section>
        <p14:section name="Untitled Section" id="{769506FE-A462-41A3-AF0E-9690051A18A4}">
          <p14:sldIdLst>
            <p14:sldId id="258"/>
            <p14:sldId id="269"/>
            <p14:sldId id="268"/>
            <p14:sldId id="272"/>
            <p14:sldId id="260"/>
            <p14:sldId id="261"/>
            <p14:sldId id="262"/>
            <p14:sldId id="271"/>
            <p14:sldId id="273"/>
            <p14:sldId id="263"/>
            <p14:sldId id="270"/>
            <p14:sldId id="264"/>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Lukacs" userId="e573c924-eecc-45c3-a1ff-a734e1d4479a" providerId="ADAL" clId="{CAFD527A-271D-4EC5-956B-7280399BE85E}"/>
    <pc:docChg chg="modSld addSection">
      <pc:chgData name="Leslie Lukacs" userId="e573c924-eecc-45c3-a1ff-a734e1d4479a" providerId="ADAL" clId="{CAFD527A-271D-4EC5-956B-7280399BE85E}" dt="2025-11-10T17:57:30.032" v="28" actId="20577"/>
      <pc:docMkLst>
        <pc:docMk/>
      </pc:docMkLst>
      <pc:sldChg chg="modSp mod">
        <pc:chgData name="Leslie Lukacs" userId="e573c924-eecc-45c3-a1ff-a734e1d4479a" providerId="ADAL" clId="{CAFD527A-271D-4EC5-956B-7280399BE85E}" dt="2025-11-10T17:57:30.032" v="28" actId="20577"/>
        <pc:sldMkLst>
          <pc:docMk/>
          <pc:sldMk cId="4089858292" sldId="266"/>
        </pc:sldMkLst>
        <pc:spChg chg="mod">
          <ac:chgData name="Leslie Lukacs" userId="e573c924-eecc-45c3-a1ff-a734e1d4479a" providerId="ADAL" clId="{CAFD527A-271D-4EC5-956B-7280399BE85E}" dt="2025-11-10T17:57:30.032" v="28" actId="20577"/>
          <ac:spMkLst>
            <pc:docMk/>
            <pc:sldMk cId="4089858292" sldId="266"/>
            <ac:spMk id="3" creationId="{0643B11C-8909-FD81-27CB-9F3E9FA1BA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1C947-0D78-4696-8DC3-93FE8AC1106A}"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B8706-BD93-4DDC-A67C-3C80697780C3}" type="slidenum">
              <a:rPr lang="en-US" smtClean="0"/>
              <a:t>‹#›</a:t>
            </a:fld>
            <a:endParaRPr lang="en-US"/>
          </a:p>
        </p:txBody>
      </p:sp>
    </p:spTree>
    <p:extLst>
      <p:ext uri="{BB962C8B-B14F-4D97-AF65-F5344CB8AC3E}">
        <p14:creationId xmlns:p14="http://schemas.microsoft.com/office/powerpoint/2010/main" val="235009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a:effectLst/>
            </a:endParaRPr>
          </a:p>
        </p:txBody>
      </p:sp>
      <p:sp>
        <p:nvSpPr>
          <p:cNvPr id="4" name="Slide Number Placeholder 3"/>
          <p:cNvSpPr>
            <a:spLocks noGrp="1"/>
          </p:cNvSpPr>
          <p:nvPr>
            <p:ph type="sldNum" sz="quarter" idx="5"/>
          </p:nvPr>
        </p:nvSpPr>
        <p:spPr/>
        <p:txBody>
          <a:bodyPr/>
          <a:lstStyle/>
          <a:p>
            <a:fld id="{AB2B8706-BD93-4DDC-A67C-3C80697780C3}" type="slidenum">
              <a:rPr lang="en-US" smtClean="0"/>
              <a:t>2</a:t>
            </a:fld>
            <a:endParaRPr lang="en-US"/>
          </a:p>
        </p:txBody>
      </p:sp>
    </p:spTree>
    <p:extLst>
      <p:ext uri="{BB962C8B-B14F-4D97-AF65-F5344CB8AC3E}">
        <p14:creationId xmlns:p14="http://schemas.microsoft.com/office/powerpoint/2010/main" val="136332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B8706-BD93-4DDC-A67C-3C80697780C3}" type="slidenum">
              <a:rPr lang="en-US" smtClean="0"/>
              <a:t>13</a:t>
            </a:fld>
            <a:endParaRPr lang="en-US"/>
          </a:p>
        </p:txBody>
      </p:sp>
    </p:spTree>
    <p:extLst>
      <p:ext uri="{BB962C8B-B14F-4D97-AF65-F5344CB8AC3E}">
        <p14:creationId xmlns:p14="http://schemas.microsoft.com/office/powerpoint/2010/main" val="1126319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C6BC0-7170-0CA0-16E6-C5363C2D7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2B018-B255-EA53-AE48-AF7BA3CD7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BE129-90E5-CFF0-12F6-080CA2291D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BD75F5-5723-67C2-3E9B-BC12374A7DD5}"/>
              </a:ext>
            </a:extLst>
          </p:cNvPr>
          <p:cNvSpPr>
            <a:spLocks noGrp="1"/>
          </p:cNvSpPr>
          <p:nvPr>
            <p:ph type="sldNum" sz="quarter" idx="5"/>
          </p:nvPr>
        </p:nvSpPr>
        <p:spPr/>
        <p:txBody>
          <a:bodyPr/>
          <a:lstStyle/>
          <a:p>
            <a:fld id="{AB2B8706-BD93-4DDC-A67C-3C80697780C3}" type="slidenum">
              <a:rPr lang="en-US" smtClean="0"/>
              <a:t>14</a:t>
            </a:fld>
            <a:endParaRPr lang="en-US"/>
          </a:p>
        </p:txBody>
      </p:sp>
    </p:spTree>
    <p:extLst>
      <p:ext uri="{BB962C8B-B14F-4D97-AF65-F5344CB8AC3E}">
        <p14:creationId xmlns:p14="http://schemas.microsoft.com/office/powerpoint/2010/main" val="371230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B8706-BD93-4DDC-A67C-3C80697780C3}" type="slidenum">
              <a:rPr lang="en-US" smtClean="0"/>
              <a:t>15</a:t>
            </a:fld>
            <a:endParaRPr lang="en-US"/>
          </a:p>
        </p:txBody>
      </p:sp>
    </p:spTree>
    <p:extLst>
      <p:ext uri="{BB962C8B-B14F-4D97-AF65-F5344CB8AC3E}">
        <p14:creationId xmlns:p14="http://schemas.microsoft.com/office/powerpoint/2010/main" val="274642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B8706-BD93-4DDC-A67C-3C80697780C3}" type="slidenum">
              <a:rPr lang="en-US" smtClean="0"/>
              <a:t>16</a:t>
            </a:fld>
            <a:endParaRPr lang="en-US"/>
          </a:p>
        </p:txBody>
      </p:sp>
    </p:spTree>
    <p:extLst>
      <p:ext uri="{BB962C8B-B14F-4D97-AF65-F5344CB8AC3E}">
        <p14:creationId xmlns:p14="http://schemas.microsoft.com/office/powerpoint/2010/main" val="12187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1B67-577E-D2A3-C3F5-63EEBC8AE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2D32A-2C7F-BEDE-F4BB-CEBF13382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A1AEF-3F4A-51A6-D1D0-EE5B227C88BB}"/>
              </a:ext>
            </a:extLst>
          </p:cNvPr>
          <p:cNvSpPr>
            <a:spLocks noGrp="1"/>
          </p:cNvSpPr>
          <p:nvPr>
            <p:ph type="body" idx="1"/>
          </p:nvPr>
        </p:nvSpPr>
        <p:spPr/>
        <p:txBody>
          <a:bodyPr/>
          <a:lstStyle/>
          <a:p>
            <a:pPr rtl="0"/>
            <a:endParaRPr lang="en-US" b="0">
              <a:effectLst/>
            </a:endParaRPr>
          </a:p>
        </p:txBody>
      </p:sp>
      <p:sp>
        <p:nvSpPr>
          <p:cNvPr id="4" name="Slide Number Placeholder 3">
            <a:extLst>
              <a:ext uri="{FF2B5EF4-FFF2-40B4-BE49-F238E27FC236}">
                <a16:creationId xmlns:a16="http://schemas.microsoft.com/office/drawing/2014/main" id="{A046F7A3-DD37-94FC-72EB-2955453C2637}"/>
              </a:ext>
            </a:extLst>
          </p:cNvPr>
          <p:cNvSpPr>
            <a:spLocks noGrp="1"/>
          </p:cNvSpPr>
          <p:nvPr>
            <p:ph type="sldNum" sz="quarter" idx="5"/>
          </p:nvPr>
        </p:nvSpPr>
        <p:spPr/>
        <p:txBody>
          <a:bodyPr/>
          <a:lstStyle/>
          <a:p>
            <a:fld id="{AB2B8706-BD93-4DDC-A67C-3C80697780C3}" type="slidenum">
              <a:rPr lang="en-US" smtClean="0"/>
              <a:t>3</a:t>
            </a:fld>
            <a:endParaRPr lang="en-US"/>
          </a:p>
        </p:txBody>
      </p:sp>
    </p:spTree>
    <p:extLst>
      <p:ext uri="{BB962C8B-B14F-4D97-AF65-F5344CB8AC3E}">
        <p14:creationId xmlns:p14="http://schemas.microsoft.com/office/powerpoint/2010/main" val="371304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B8706-BD93-4DDC-A67C-3C80697780C3}" type="slidenum">
              <a:rPr lang="en-US" smtClean="0"/>
              <a:t>5</a:t>
            </a:fld>
            <a:endParaRPr lang="en-US"/>
          </a:p>
        </p:txBody>
      </p:sp>
    </p:spTree>
    <p:extLst>
      <p:ext uri="{BB962C8B-B14F-4D97-AF65-F5344CB8AC3E}">
        <p14:creationId xmlns:p14="http://schemas.microsoft.com/office/powerpoint/2010/main" val="14463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B8706-BD93-4DDC-A67C-3C80697780C3}" type="slidenum">
              <a:rPr lang="en-US" smtClean="0"/>
              <a:t>6</a:t>
            </a:fld>
            <a:endParaRPr lang="en-US"/>
          </a:p>
        </p:txBody>
      </p:sp>
    </p:spTree>
    <p:extLst>
      <p:ext uri="{BB962C8B-B14F-4D97-AF65-F5344CB8AC3E}">
        <p14:creationId xmlns:p14="http://schemas.microsoft.com/office/powerpoint/2010/main" val="118666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AAC9A-2CB0-74FA-1530-484197DED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0735C-62AD-B79B-CB0D-1D4D3C938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EF5B7-E7EC-C0FE-D455-062BCDC062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80FEEF-7B40-5271-C71A-81AAE676732B}"/>
              </a:ext>
            </a:extLst>
          </p:cNvPr>
          <p:cNvSpPr>
            <a:spLocks noGrp="1"/>
          </p:cNvSpPr>
          <p:nvPr>
            <p:ph type="sldNum" sz="quarter" idx="5"/>
          </p:nvPr>
        </p:nvSpPr>
        <p:spPr/>
        <p:txBody>
          <a:bodyPr/>
          <a:lstStyle/>
          <a:p>
            <a:fld id="{AB2B8706-BD93-4DDC-A67C-3C80697780C3}" type="slidenum">
              <a:rPr lang="en-US" smtClean="0"/>
              <a:t>7</a:t>
            </a:fld>
            <a:endParaRPr lang="en-US"/>
          </a:p>
        </p:txBody>
      </p:sp>
    </p:spTree>
    <p:extLst>
      <p:ext uri="{BB962C8B-B14F-4D97-AF65-F5344CB8AC3E}">
        <p14:creationId xmlns:p14="http://schemas.microsoft.com/office/powerpoint/2010/main" val="249967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B2B8706-BD93-4DDC-A67C-3C80697780C3}" type="slidenum">
              <a:rPr lang="en-US" smtClean="0"/>
              <a:t>8</a:t>
            </a:fld>
            <a:endParaRPr lang="en-US"/>
          </a:p>
        </p:txBody>
      </p:sp>
    </p:spTree>
    <p:extLst>
      <p:ext uri="{BB962C8B-B14F-4D97-AF65-F5344CB8AC3E}">
        <p14:creationId xmlns:p14="http://schemas.microsoft.com/office/powerpoint/2010/main" val="159338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B8706-BD93-4DDC-A67C-3C80697780C3}" type="slidenum">
              <a:rPr lang="en-US" smtClean="0"/>
              <a:t>10</a:t>
            </a:fld>
            <a:endParaRPr lang="en-US"/>
          </a:p>
        </p:txBody>
      </p:sp>
    </p:spTree>
    <p:extLst>
      <p:ext uri="{BB962C8B-B14F-4D97-AF65-F5344CB8AC3E}">
        <p14:creationId xmlns:p14="http://schemas.microsoft.com/office/powerpoint/2010/main" val="39924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D38E3-13C9-3E65-8F9B-BFDAB61F1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9ED88-3895-7F19-B05F-CFE410678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BB977-7441-B09A-07FF-BA8F21ACDA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venir Next LT Pro Light" panose="020B0304020202020204" pitchFamily="34" charset="0"/>
            </a:endParaRPr>
          </a:p>
          <a:p>
            <a:endParaRPr lang="en-US" sz="1200">
              <a:effectLst/>
              <a:latin typeface="Avenir Next LT Pro Light" panose="020B0304020202020204" pitchFamily="34" charset="0"/>
            </a:endParaRPr>
          </a:p>
          <a:p>
            <a:endParaRPr lang="en-US"/>
          </a:p>
        </p:txBody>
      </p:sp>
      <p:sp>
        <p:nvSpPr>
          <p:cNvPr id="4" name="Slide Number Placeholder 3">
            <a:extLst>
              <a:ext uri="{FF2B5EF4-FFF2-40B4-BE49-F238E27FC236}">
                <a16:creationId xmlns:a16="http://schemas.microsoft.com/office/drawing/2014/main" id="{683EAFCF-DFC8-4AE7-2A59-9472B8FB4727}"/>
              </a:ext>
            </a:extLst>
          </p:cNvPr>
          <p:cNvSpPr>
            <a:spLocks noGrp="1"/>
          </p:cNvSpPr>
          <p:nvPr>
            <p:ph type="sldNum" sz="quarter" idx="5"/>
          </p:nvPr>
        </p:nvSpPr>
        <p:spPr/>
        <p:txBody>
          <a:bodyPr/>
          <a:lstStyle/>
          <a:p>
            <a:fld id="{AB2B8706-BD93-4DDC-A67C-3C80697780C3}" type="slidenum">
              <a:rPr lang="en-US" smtClean="0"/>
              <a:t>11</a:t>
            </a:fld>
            <a:endParaRPr lang="en-US"/>
          </a:p>
        </p:txBody>
      </p:sp>
    </p:spTree>
    <p:extLst>
      <p:ext uri="{BB962C8B-B14F-4D97-AF65-F5344CB8AC3E}">
        <p14:creationId xmlns:p14="http://schemas.microsoft.com/office/powerpoint/2010/main" val="322766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4D46C-8197-668C-2D79-C0855FD97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A0A4A-BC3D-FB9E-43E0-59EE351B2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C7885-1137-FB9D-A041-80BE6D0218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665762-3536-89A8-C0D2-A8E83A07369B}"/>
              </a:ext>
            </a:extLst>
          </p:cNvPr>
          <p:cNvSpPr>
            <a:spLocks noGrp="1"/>
          </p:cNvSpPr>
          <p:nvPr>
            <p:ph type="sldNum" sz="quarter" idx="5"/>
          </p:nvPr>
        </p:nvSpPr>
        <p:spPr/>
        <p:txBody>
          <a:bodyPr/>
          <a:lstStyle/>
          <a:p>
            <a:fld id="{AB2B8706-BD93-4DDC-A67C-3C80697780C3}" type="slidenum">
              <a:rPr lang="en-US" smtClean="0"/>
              <a:t>12</a:t>
            </a:fld>
            <a:endParaRPr lang="en-US"/>
          </a:p>
        </p:txBody>
      </p:sp>
    </p:spTree>
    <p:extLst>
      <p:ext uri="{BB962C8B-B14F-4D97-AF65-F5344CB8AC3E}">
        <p14:creationId xmlns:p14="http://schemas.microsoft.com/office/powerpoint/2010/main" val="267072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4AF9-7DE1-A784-F1BC-A94E12398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583B58-A404-9657-7BBB-D1B42D226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F51F2-BFD5-B228-4ACA-2515DA5AD7F8}"/>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5" name="Footer Placeholder 4">
            <a:extLst>
              <a:ext uri="{FF2B5EF4-FFF2-40B4-BE49-F238E27FC236}">
                <a16:creationId xmlns:a16="http://schemas.microsoft.com/office/drawing/2014/main" id="{E6BBDA0D-2B78-F239-870F-4D8BCCE9B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6D09A-E2FD-D72B-039A-937424E88E6C}"/>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233335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752-928A-E4E3-0126-EA7EA997A0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704464-E3AA-74B3-D7FB-2C227DA4F4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0610F-18E4-D4B4-F881-F260A0A82BED}"/>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5" name="Footer Placeholder 4">
            <a:extLst>
              <a:ext uri="{FF2B5EF4-FFF2-40B4-BE49-F238E27FC236}">
                <a16:creationId xmlns:a16="http://schemas.microsoft.com/office/drawing/2014/main" id="{AB082E74-87A8-EF86-A6AB-2CB5DB78E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F91D3-CACD-B745-AA2F-6ED3DE813F92}"/>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103246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44EA4B-FE03-E239-01F3-54518495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19AB24-87FE-9C8B-3904-B22F75A838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CE68A-0616-1DD3-CA25-972DDCE65872}"/>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5" name="Footer Placeholder 4">
            <a:extLst>
              <a:ext uri="{FF2B5EF4-FFF2-40B4-BE49-F238E27FC236}">
                <a16:creationId xmlns:a16="http://schemas.microsoft.com/office/drawing/2014/main" id="{A8C715A4-F8E3-D433-542D-B6E78C109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6291-CCD5-8950-EAFF-75483FA400C2}"/>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4889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08AD-41C6-4D32-6301-EDE471165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1A7C-0028-49EC-EFE5-B1E618DAFF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95412-7BC4-0C52-F2BB-330E5D4540DB}"/>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5" name="Footer Placeholder 4">
            <a:extLst>
              <a:ext uri="{FF2B5EF4-FFF2-40B4-BE49-F238E27FC236}">
                <a16:creationId xmlns:a16="http://schemas.microsoft.com/office/drawing/2014/main" id="{1E27098D-C03F-A4D1-FD44-C6F0F4D8E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D85FC-3C3B-9756-AFEC-9A01BF45C588}"/>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263307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569C-9505-EA14-728A-66D322A2FC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DF826E-D0F5-3117-1F4D-95B6983B8F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40C0C-4956-7506-D65F-A8C9E24F5859}"/>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5" name="Footer Placeholder 4">
            <a:extLst>
              <a:ext uri="{FF2B5EF4-FFF2-40B4-BE49-F238E27FC236}">
                <a16:creationId xmlns:a16="http://schemas.microsoft.com/office/drawing/2014/main" id="{61268B0C-CB4F-7459-59B5-337D7CA3C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2CE27-B3E3-753F-8EB4-6F8642D0A78A}"/>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152709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5DAE-3A2B-04A7-E6BC-0A3C4A835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C8BCD-FD75-05F3-1E71-94F6C95525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62933-21A0-8B25-4A7D-C1DF0412F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3EDB0-86C7-BD6D-84DC-78DE8CE36546}"/>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6" name="Footer Placeholder 5">
            <a:extLst>
              <a:ext uri="{FF2B5EF4-FFF2-40B4-BE49-F238E27FC236}">
                <a16:creationId xmlns:a16="http://schemas.microsoft.com/office/drawing/2014/main" id="{0FFAADBA-63F2-A811-5612-1C8E2A2F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86699-E1E1-679F-3494-EBDAE4FD17B5}"/>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291037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CE37-D69A-1BE4-993C-BF4753A58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D6BE1-D01F-B153-61A1-9E8518906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767D4-FDD7-6490-0A94-790BD812D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AF129-4D57-D1DA-184C-50C805013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A94E9-8F2D-823B-3778-66505193E2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BB9121-2D1D-C141-63F8-9B5970E50A31}"/>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8" name="Footer Placeholder 7">
            <a:extLst>
              <a:ext uri="{FF2B5EF4-FFF2-40B4-BE49-F238E27FC236}">
                <a16:creationId xmlns:a16="http://schemas.microsoft.com/office/drawing/2014/main" id="{9C7204DB-4281-70A8-C9AB-56799F7AF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0C73AA-4534-F9A9-6979-FB1FF7B7B812}"/>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411090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E8CC-AF1B-F860-62E3-8C854611ED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DD6B58-1AC4-3A3B-1F11-3AAEF78A9185}"/>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4" name="Footer Placeholder 3">
            <a:extLst>
              <a:ext uri="{FF2B5EF4-FFF2-40B4-BE49-F238E27FC236}">
                <a16:creationId xmlns:a16="http://schemas.microsoft.com/office/drawing/2014/main" id="{BD2CCC2D-51FA-1ABE-10F5-E5DC0FA57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4C041-228A-7477-5BB1-C27C3293A1E3}"/>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138276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6BF7E-4819-26D5-C394-DDA6E401B5A5}"/>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3" name="Footer Placeholder 2">
            <a:extLst>
              <a:ext uri="{FF2B5EF4-FFF2-40B4-BE49-F238E27FC236}">
                <a16:creationId xmlns:a16="http://schemas.microsoft.com/office/drawing/2014/main" id="{3D3E4848-73C3-EDCF-F6EC-091EF4B809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F998B6-60AE-6803-78AD-A0D5C2CBF6FF}"/>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208587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5CDD-7DA0-9D46-412B-619DCDF05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97C87-57CB-5EB8-5D63-60496C045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00B403-86E4-8D27-300C-B86481E5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80397-837F-4E1E-6D27-E13C27A39D74}"/>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6" name="Footer Placeholder 5">
            <a:extLst>
              <a:ext uri="{FF2B5EF4-FFF2-40B4-BE49-F238E27FC236}">
                <a16:creationId xmlns:a16="http://schemas.microsoft.com/office/drawing/2014/main" id="{1D446B62-59B8-DB75-210B-A85C66466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01DB5-0F76-9F7B-3CD5-B8E66C4BB59C}"/>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198340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6BDB-4DD4-C587-A799-8A768D883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F5C9D-F80D-6D90-9E23-2F8B1F347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7B0D39-D548-3E7E-4EF9-26062C9B0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1A0F-520E-AD0C-302E-BC26B424AB5A}"/>
              </a:ext>
            </a:extLst>
          </p:cNvPr>
          <p:cNvSpPr>
            <a:spLocks noGrp="1"/>
          </p:cNvSpPr>
          <p:nvPr>
            <p:ph type="dt" sz="half" idx="10"/>
          </p:nvPr>
        </p:nvSpPr>
        <p:spPr/>
        <p:txBody>
          <a:bodyPr/>
          <a:lstStyle/>
          <a:p>
            <a:fld id="{A299FB80-F62C-435A-9E48-9023A270BCDC}" type="datetimeFigureOut">
              <a:rPr lang="en-US" smtClean="0"/>
              <a:t>11/10/2025</a:t>
            </a:fld>
            <a:endParaRPr lang="en-US"/>
          </a:p>
        </p:txBody>
      </p:sp>
      <p:sp>
        <p:nvSpPr>
          <p:cNvPr id="6" name="Footer Placeholder 5">
            <a:extLst>
              <a:ext uri="{FF2B5EF4-FFF2-40B4-BE49-F238E27FC236}">
                <a16:creationId xmlns:a16="http://schemas.microsoft.com/office/drawing/2014/main" id="{894463E2-3562-0E89-9013-5262F1ED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6FAC99-FEC6-2BF7-CA83-9C24FD930AC5}"/>
              </a:ext>
            </a:extLst>
          </p:cNvPr>
          <p:cNvSpPr>
            <a:spLocks noGrp="1"/>
          </p:cNvSpPr>
          <p:nvPr>
            <p:ph type="sldNum" sz="quarter" idx="12"/>
          </p:nvPr>
        </p:nvSpPr>
        <p:spPr/>
        <p:txBody>
          <a:bodyPr/>
          <a:lstStyle/>
          <a:p>
            <a:fld id="{E971F81C-EA63-4F49-B870-AFD88234F111}" type="slidenum">
              <a:rPr lang="en-US" smtClean="0"/>
              <a:t>‹#›</a:t>
            </a:fld>
            <a:endParaRPr lang="en-US"/>
          </a:p>
        </p:txBody>
      </p:sp>
    </p:spTree>
    <p:extLst>
      <p:ext uri="{BB962C8B-B14F-4D97-AF65-F5344CB8AC3E}">
        <p14:creationId xmlns:p14="http://schemas.microsoft.com/office/powerpoint/2010/main" val="38966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A8B27-B177-B62F-C693-2F94CF336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EE42B-3B35-EAC8-4B64-262948DB7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2EC9-B76A-B11D-4A04-F41171F39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99FB80-F62C-435A-9E48-9023A270BCDC}" type="datetimeFigureOut">
              <a:rPr lang="en-US" smtClean="0"/>
              <a:t>11/10/2025</a:t>
            </a:fld>
            <a:endParaRPr lang="en-US"/>
          </a:p>
        </p:txBody>
      </p:sp>
      <p:sp>
        <p:nvSpPr>
          <p:cNvPr id="5" name="Footer Placeholder 4">
            <a:extLst>
              <a:ext uri="{FF2B5EF4-FFF2-40B4-BE49-F238E27FC236}">
                <a16:creationId xmlns:a16="http://schemas.microsoft.com/office/drawing/2014/main" id="{2FAFCDA8-8E1E-28BA-7D89-B8DAF7E87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0D94A2-CBEF-0986-F96F-9C00664CD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71F81C-EA63-4F49-B870-AFD88234F111}" type="slidenum">
              <a:rPr lang="en-US" smtClean="0"/>
              <a:t>‹#›</a:t>
            </a:fld>
            <a:endParaRPr lang="en-US"/>
          </a:p>
        </p:txBody>
      </p:sp>
    </p:spTree>
    <p:extLst>
      <p:ext uri="{BB962C8B-B14F-4D97-AF65-F5344CB8AC3E}">
        <p14:creationId xmlns:p14="http://schemas.microsoft.com/office/powerpoint/2010/main" val="22968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https://linkprotect.cudasvc.com/url?a=https%3a%2f%2fzerowastesonoma.gov%2fuploads%2ficons%2fZWS_SignNew_Blue_174x80.png&amp;c=E,1,X6v65WwuPyvnQslqkXl7UVxdNwMLFEkrcyFMY6Ll21k9xhhncycULvnl4-OdCfDqSfhyPtnVRWg_fCGz37nvCBhOw6QncpRus_P9zc5xcnGv-TrBgIAeSgj_gw,,&amp;typo=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https://linkprotect.cudasvc.com/url?a=https%3a%2f%2fzerowastesonoma.gov%2fuploads%2ficons%2fZWS_SignNew_Blue_174x80.png&amp;c=E,1,X6v65WwuPyvnQslqkXl7UVxdNwMLFEkrcyFMY6Ll21k9xhhncycULvnl4-OdCfDqSfhyPtnVRWg_fCGz37nvCBhOw6QncpRus_P9zc5xcnGv-TrBgIAeSgj_gw,,&amp;typo=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EEE858-BB72-C9BF-114F-8F053ADD322C}"/>
              </a:ext>
            </a:extLst>
          </p:cNvPr>
          <p:cNvSpPr txBox="1"/>
          <p:nvPr/>
        </p:nvSpPr>
        <p:spPr>
          <a:xfrm>
            <a:off x="633959" y="824778"/>
            <a:ext cx="10924082" cy="3354765"/>
          </a:xfrm>
          <a:prstGeom prst="rect">
            <a:avLst/>
          </a:prstGeom>
          <a:noFill/>
        </p:spPr>
        <p:txBody>
          <a:bodyPr wrap="square">
            <a:spAutoFit/>
          </a:bodyPr>
          <a:lstStyle/>
          <a:p>
            <a:pPr algn="ctr"/>
            <a:r>
              <a:rPr lang="en-US" sz="4400" b="1">
                <a:latin typeface="Avenir Next LT Pro" panose="020B0504020202020204" pitchFamily="34" charset="0"/>
              </a:rPr>
              <a:t>Artificial Turf vs Natural Grass Fields</a:t>
            </a:r>
            <a:br>
              <a:rPr lang="en-US" sz="3600" b="1">
                <a:latin typeface="Avenir Next LT Pro" panose="020B0504020202020204" pitchFamily="34" charset="0"/>
              </a:rPr>
            </a:br>
            <a:r>
              <a:rPr lang="en-US" sz="3600">
                <a:latin typeface="Avenir Next LT Pro" panose="020B0504020202020204" pitchFamily="34" charset="0"/>
              </a:rPr>
              <a:t>November 20, 2025</a:t>
            </a:r>
          </a:p>
          <a:p>
            <a:pPr algn="ctr"/>
            <a:endParaRPr lang="en-US" sz="4400">
              <a:effectLst/>
              <a:latin typeface="Avenir Next LT Pro" panose="020B0504020202020204" pitchFamily="34" charset="0"/>
            </a:endParaRPr>
          </a:p>
          <a:p>
            <a:pPr algn="ctr"/>
            <a:r>
              <a:rPr lang="en-US" sz="3600" b="1">
                <a:latin typeface="Avenir Next LT Pro" panose="020B0504020202020204" pitchFamily="34" charset="0"/>
              </a:rPr>
              <a:t>Artificial Turf Ad Hoc</a:t>
            </a:r>
            <a:r>
              <a:rPr lang="en-US" sz="3600">
                <a:latin typeface="Avenir Next LT Pro" panose="020B0504020202020204" pitchFamily="34" charset="0"/>
              </a:rPr>
              <a:t> </a:t>
            </a:r>
            <a:r>
              <a:rPr lang="en-US" sz="3600" b="1">
                <a:latin typeface="Avenir Next LT Pro" panose="020B0504020202020204" pitchFamily="34" charset="0"/>
              </a:rPr>
              <a:t>Committee</a:t>
            </a:r>
          </a:p>
          <a:p>
            <a:pPr algn="ctr"/>
            <a:r>
              <a:rPr lang="en-US" sz="2800">
                <a:latin typeface="Avenir Next LT Pro" panose="020B0504020202020204" pitchFamily="34" charset="0"/>
              </a:rPr>
              <a:t>formed Dec 12, 2024 by:</a:t>
            </a:r>
            <a:br>
              <a:rPr lang="en-US" sz="2800" b="1">
                <a:latin typeface="Avenir Next LT Pro" panose="020B0504020202020204" pitchFamily="34" charset="0"/>
              </a:rPr>
            </a:br>
            <a:r>
              <a:rPr lang="en-US" sz="2400">
                <a:latin typeface="Avenir Next LT Pro" panose="020B0504020202020204" pitchFamily="34" charset="0"/>
              </a:rPr>
              <a:t> Sonoma County Local Task Force (LTF) on Integrated Waste Management</a:t>
            </a:r>
            <a:endParaRPr lang="en-US" sz="2800">
              <a:effectLst/>
              <a:latin typeface="Avenir Next LT Pro" panose="020B0504020202020204" pitchFamily="34" charset="0"/>
            </a:endParaRPr>
          </a:p>
        </p:txBody>
      </p:sp>
      <p:pic>
        <p:nvPicPr>
          <p:cNvPr id="1026" name="Picture 2" descr="Zero Waste Sonoma Logo">
            <a:extLst>
              <a:ext uri="{FF2B5EF4-FFF2-40B4-BE49-F238E27FC236}">
                <a16:creationId xmlns:a16="http://schemas.microsoft.com/office/drawing/2014/main" id="{3D0F08C2-3C48-6528-3E9D-61DFDD027106}"/>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405625" y="4766554"/>
            <a:ext cx="3380749" cy="15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12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DCFCF-2267-34C4-8906-ACBDEE52CA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051FB4-40FF-4AAA-5945-B7026444A48E}"/>
              </a:ext>
            </a:extLst>
          </p:cNvPr>
          <p:cNvSpPr txBox="1"/>
          <p:nvPr/>
        </p:nvSpPr>
        <p:spPr>
          <a:xfrm>
            <a:off x="2711668" y="271167"/>
            <a:ext cx="6768663" cy="1569660"/>
          </a:xfrm>
          <a:prstGeom prst="rect">
            <a:avLst/>
          </a:prstGeom>
          <a:noFill/>
        </p:spPr>
        <p:txBody>
          <a:bodyPr wrap="square" lIns="91440" tIns="45720" rIns="91440" bIns="45720" anchor="t">
            <a:spAutoFit/>
          </a:bodyPr>
          <a:lstStyle/>
          <a:p>
            <a:r>
              <a:rPr lang="en-US" sz="3200" b="1">
                <a:effectLst/>
                <a:latin typeface="Avenir Next LT Pro" panose="020B0504020202020204" pitchFamily="34" charset="0"/>
              </a:rPr>
              <a:t> Findings: Environmental Impacts</a:t>
            </a:r>
          </a:p>
          <a:p>
            <a:endParaRPr lang="en-US" sz="3200">
              <a:effectLst/>
              <a:latin typeface="Avenir Next LT Pro" panose="020B0504020202020204" pitchFamily="34" charset="0"/>
            </a:endParaRPr>
          </a:p>
          <a:p>
            <a:endParaRPr lang="en-US" sz="3200">
              <a:latin typeface="Avenir Next LT Pro" panose="020B0504020202020204" pitchFamily="34" charset="0"/>
            </a:endParaRPr>
          </a:p>
        </p:txBody>
      </p:sp>
      <p:graphicFrame>
        <p:nvGraphicFramePr>
          <p:cNvPr id="2" name="Table 1">
            <a:extLst>
              <a:ext uri="{FF2B5EF4-FFF2-40B4-BE49-F238E27FC236}">
                <a16:creationId xmlns:a16="http://schemas.microsoft.com/office/drawing/2014/main" id="{E7ACA876-28D5-4649-2AFF-FE6BB1E48C76}"/>
              </a:ext>
            </a:extLst>
          </p:cNvPr>
          <p:cNvGraphicFramePr>
            <a:graphicFrameLocks noGrp="1"/>
          </p:cNvGraphicFramePr>
          <p:nvPr>
            <p:extLst>
              <p:ext uri="{D42A27DB-BD31-4B8C-83A1-F6EECF244321}">
                <p14:modId xmlns:p14="http://schemas.microsoft.com/office/powerpoint/2010/main" val="1639583065"/>
              </p:ext>
            </p:extLst>
          </p:nvPr>
        </p:nvGraphicFramePr>
        <p:xfrm>
          <a:off x="271469" y="1254781"/>
          <a:ext cx="11649059" cy="5488707"/>
        </p:xfrm>
        <a:graphic>
          <a:graphicData uri="http://schemas.openxmlformats.org/drawingml/2006/table">
            <a:tbl>
              <a:tblPr firstRow="1" bandRow="1">
                <a:tableStyleId>{5C22544A-7EE6-4342-B048-85BDC9FD1C3A}</a:tableStyleId>
              </a:tblPr>
              <a:tblGrid>
                <a:gridCol w="1109675">
                  <a:extLst>
                    <a:ext uri="{9D8B030D-6E8A-4147-A177-3AD203B41FA5}">
                      <a16:colId xmlns:a16="http://schemas.microsoft.com/office/drawing/2014/main" val="2262557730"/>
                    </a:ext>
                  </a:extLst>
                </a:gridCol>
                <a:gridCol w="4850301">
                  <a:extLst>
                    <a:ext uri="{9D8B030D-6E8A-4147-A177-3AD203B41FA5}">
                      <a16:colId xmlns:a16="http://schemas.microsoft.com/office/drawing/2014/main" val="1778114244"/>
                    </a:ext>
                  </a:extLst>
                </a:gridCol>
                <a:gridCol w="5689083">
                  <a:extLst>
                    <a:ext uri="{9D8B030D-6E8A-4147-A177-3AD203B41FA5}">
                      <a16:colId xmlns:a16="http://schemas.microsoft.com/office/drawing/2014/main" val="3171287159"/>
                    </a:ext>
                  </a:extLst>
                </a:gridCol>
              </a:tblGrid>
              <a:tr h="368067">
                <a:tc>
                  <a:txBody>
                    <a:bodyPr/>
                    <a:lstStyle/>
                    <a:p>
                      <a:endParaRPr lang="en-US">
                        <a:latin typeface="Avenir Next LT Pro Demi" panose="020B0704020202020204" pitchFamily="34" charset="0"/>
                      </a:endParaRPr>
                    </a:p>
                  </a:txBody>
                  <a:tcPr>
                    <a:noFill/>
                  </a:tcPr>
                </a:tc>
                <a:tc>
                  <a:txBody>
                    <a:bodyPr/>
                    <a:lstStyle/>
                    <a:p>
                      <a:r>
                        <a:rPr lang="en-US">
                          <a:latin typeface="Avenir Next LT Pro Demi" panose="020B0704020202020204" pitchFamily="34" charset="0"/>
                        </a:rPr>
                        <a:t>Natural Grass</a:t>
                      </a:r>
                    </a:p>
                  </a:txBody>
                  <a:tcPr/>
                </a:tc>
                <a:tc>
                  <a:txBody>
                    <a:bodyPr/>
                    <a:lstStyle/>
                    <a:p>
                      <a:r>
                        <a:rPr lang="en-US">
                          <a:latin typeface="Avenir Next LT Pro Demi" panose="020B0704020202020204" pitchFamily="34" charset="0"/>
                        </a:rPr>
                        <a:t>Artificial Turf</a:t>
                      </a:r>
                    </a:p>
                  </a:txBody>
                  <a:tcPr/>
                </a:tc>
                <a:extLst>
                  <a:ext uri="{0D108BD9-81ED-4DB2-BD59-A6C34878D82A}">
                    <a16:rowId xmlns:a16="http://schemas.microsoft.com/office/drawing/2014/main" val="1449155395"/>
                  </a:ext>
                </a:extLst>
              </a:tr>
              <a:tr h="1691255">
                <a:tc>
                  <a:txBody>
                    <a:bodyPr/>
                    <a:lstStyle/>
                    <a:p>
                      <a:r>
                        <a:rPr lang="en-US">
                          <a:latin typeface="Avenir Next LT Pro Demi" panose="020B0704020202020204" pitchFamily="34" charset="0"/>
                        </a:rPr>
                        <a:t>Pros</a:t>
                      </a:r>
                    </a:p>
                  </a:txBody>
                  <a:tcPr/>
                </a:tc>
                <a:tc>
                  <a:txBody>
                    <a:bodyPr/>
                    <a:lstStyle/>
                    <a:p>
                      <a:pPr marL="457200" indent="-457200">
                        <a:buFont typeface="Arial" panose="020B0604020202020204" pitchFamily="34" charset="0"/>
                        <a:buChar char="•"/>
                      </a:pPr>
                      <a:r>
                        <a:rPr lang="en-US" sz="1800" b="1">
                          <a:solidFill>
                            <a:schemeClr val="tx2"/>
                          </a:solidFill>
                          <a:effectLst/>
                          <a:latin typeface="Avenir Next LT Pro" panose="020B0504020202020204" pitchFamily="34" charset="0"/>
                        </a:rPr>
                        <a:t>Can be irrigated with recycled water</a:t>
                      </a:r>
                    </a:p>
                    <a:p>
                      <a:pPr marL="457200" indent="-457200">
                        <a:buFont typeface="Arial" panose="020B0604020202020204" pitchFamily="34" charset="0"/>
                        <a:buChar char="•"/>
                      </a:pPr>
                      <a:r>
                        <a:rPr lang="en-US" sz="1800" b="1">
                          <a:solidFill>
                            <a:schemeClr val="tx2"/>
                          </a:solidFill>
                          <a:effectLst/>
                          <a:latin typeface="Avenir Next LT Pro" panose="020B0504020202020204" pitchFamily="34" charset="0"/>
                        </a:rPr>
                        <a:t>Pesticides &amp; fertilizers often used</a:t>
                      </a:r>
                    </a:p>
                    <a:p>
                      <a:pPr marL="457200" indent="-457200">
                        <a:buFont typeface="Arial" panose="020B0604020202020204" pitchFamily="34" charset="0"/>
                        <a:buChar char="•"/>
                      </a:pPr>
                      <a:r>
                        <a:rPr lang="en-US" sz="1800">
                          <a:latin typeface="Avenir Next LT Pro" panose="020B0504020202020204" pitchFamily="34" charset="0"/>
                        </a:rPr>
                        <a:t>Cools naturally</a:t>
                      </a:r>
                    </a:p>
                    <a:p>
                      <a:pPr marL="457200" indent="-457200">
                        <a:buFont typeface="Arial" panose="020B0604020202020204" pitchFamily="34" charset="0"/>
                        <a:buChar char="•"/>
                      </a:pPr>
                      <a:r>
                        <a:rPr lang="en-US" sz="1800">
                          <a:effectLst/>
                          <a:latin typeface="Avenir Next LT Pro" panose="020B0504020202020204" pitchFamily="34" charset="0"/>
                        </a:rPr>
                        <a:t>Sequesters carbon and releases oxygen</a:t>
                      </a:r>
                      <a:endParaRPr lang="en-US" sz="1800">
                        <a:latin typeface="Avenir Next LT Pro" panose="020B0504020202020204" pitchFamily="34" charset="0"/>
                      </a:endParaRPr>
                    </a:p>
                    <a:p>
                      <a:pPr marL="457200" indent="-457200">
                        <a:buFont typeface="Arial" panose="020B0604020202020204" pitchFamily="34" charset="0"/>
                        <a:buChar char="•"/>
                      </a:pPr>
                      <a:r>
                        <a:rPr lang="en-US" sz="1800">
                          <a:latin typeface="Avenir Next LT Pro" panose="020B0504020202020204" pitchFamily="34" charset="0"/>
                        </a:rPr>
                        <a:t>Protects watershed and preserves soil ecosystem</a:t>
                      </a:r>
                      <a:endParaRPr lang="en-US" sz="1800">
                        <a:effectLst/>
                        <a:latin typeface="Avenir Next LT Pro" panose="020B0504020202020204" pitchFamily="34" charset="0"/>
                      </a:endParaRPr>
                    </a:p>
                    <a:p>
                      <a:endParaRPr lang="en-US">
                        <a:latin typeface="Avenir Next LT Pro" panose="020B0504020202020204" pitchFamily="34" charset="0"/>
                      </a:endParaRPr>
                    </a:p>
                  </a:txBody>
                  <a:tcPr/>
                </a:tc>
                <a:tc>
                  <a:txBody>
                    <a:bodyPr/>
                    <a:lstStyle/>
                    <a:p>
                      <a:pPr marL="457200" indent="-457200">
                        <a:buFont typeface="Arial" panose="020B0604020202020204" pitchFamily="34" charset="0"/>
                        <a:buChar char="•"/>
                      </a:pPr>
                      <a:r>
                        <a:rPr lang="en-US" sz="1800" b="1">
                          <a:solidFill>
                            <a:schemeClr val="tx2"/>
                          </a:solidFill>
                          <a:latin typeface="Avenir Next LT Pro" panose="020B0504020202020204" pitchFamily="34" charset="0"/>
                        </a:rPr>
                        <a:t>Generally less water use</a:t>
                      </a:r>
                    </a:p>
                    <a:p>
                      <a:pPr marL="457200" indent="-457200">
                        <a:buFont typeface="Arial" panose="020B0604020202020204" pitchFamily="34" charset="0"/>
                        <a:buChar char="•"/>
                      </a:pPr>
                      <a:r>
                        <a:rPr lang="en-US" sz="1800" b="1">
                          <a:solidFill>
                            <a:schemeClr val="tx2"/>
                          </a:solidFill>
                          <a:effectLst/>
                          <a:latin typeface="Avenir Next LT Pro" panose="020B0504020202020204" pitchFamily="34" charset="0"/>
                        </a:rPr>
                        <a:t>Pesticides and fertilizers often not requi</a:t>
                      </a:r>
                      <a:r>
                        <a:rPr lang="en-US" sz="1800" b="1">
                          <a:solidFill>
                            <a:schemeClr val="tx2"/>
                          </a:solidFill>
                          <a:latin typeface="Avenir Next LT Pro" panose="020B0504020202020204" pitchFamily="34" charset="0"/>
                        </a:rPr>
                        <a:t>red</a:t>
                      </a:r>
                      <a:endParaRPr lang="en-US" sz="1800" b="1">
                        <a:solidFill>
                          <a:schemeClr val="tx2"/>
                        </a:solidFill>
                        <a:effectLst/>
                        <a:latin typeface="Avenir Next LT Pro" panose="020B0504020202020204" pitchFamily="34" charset="0"/>
                      </a:endParaRPr>
                    </a:p>
                    <a:p>
                      <a:endParaRPr lang="en-US">
                        <a:latin typeface="Avenir Next LT Pro" panose="020B0504020202020204" pitchFamily="34" charset="0"/>
                      </a:endParaRPr>
                    </a:p>
                  </a:txBody>
                  <a:tcPr/>
                </a:tc>
                <a:extLst>
                  <a:ext uri="{0D108BD9-81ED-4DB2-BD59-A6C34878D82A}">
                    <a16:rowId xmlns:a16="http://schemas.microsoft.com/office/drawing/2014/main" val="2440598342"/>
                  </a:ext>
                </a:extLst>
              </a:tr>
              <a:tr h="2843070">
                <a:tc>
                  <a:txBody>
                    <a:bodyPr/>
                    <a:lstStyle/>
                    <a:p>
                      <a:r>
                        <a:rPr lang="en-US">
                          <a:latin typeface="Avenir Next LT Pro Demi" panose="020B0704020202020204" pitchFamily="34" charset="0"/>
                        </a:rPr>
                        <a:t>Cons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solidFill>
                            <a:schemeClr val="tx2"/>
                          </a:solidFill>
                          <a:effectLst/>
                          <a:latin typeface="Avenir Next LT Pro" panose="020B0504020202020204" pitchFamily="34" charset="0"/>
                        </a:rPr>
                        <a:t>Generally more water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solidFill>
                            <a:schemeClr val="tx2"/>
                          </a:solidFill>
                          <a:effectLst/>
                          <a:latin typeface="Avenir Next LT Pro" panose="020B0504020202020204" pitchFamily="34" charset="0"/>
                        </a:rPr>
                        <a:t>Greenhouse gas emissions - mowers</a:t>
                      </a:r>
                    </a:p>
                    <a:p>
                      <a:endParaRPr lang="en-US">
                        <a:latin typeface="Avenir Next LT Pro" panose="020B0504020202020204" pitchFamily="34" charset="0"/>
                      </a:endParaRPr>
                    </a:p>
                  </a:txBody>
                  <a:tcPr/>
                </a:tc>
                <a:tc>
                  <a:txBody>
                    <a:bodyPr/>
                    <a:lstStyle/>
                    <a:p>
                      <a:pPr marL="457200" indent="-457200">
                        <a:buFont typeface="Arial" panose="020B0604020202020204" pitchFamily="34" charset="0"/>
                        <a:buChar char="•"/>
                      </a:pPr>
                      <a:r>
                        <a:rPr lang="en-US" sz="1800" b="1">
                          <a:solidFill>
                            <a:schemeClr val="tx2"/>
                          </a:solidFill>
                          <a:effectLst/>
                          <a:latin typeface="Avenir Next LT Pro" panose="020B0504020202020204" pitchFamily="34" charset="0"/>
                        </a:rPr>
                        <a:t>Lack of recycling infrastructure and data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solidFill>
                            <a:schemeClr val="tx2"/>
                          </a:solidFill>
                          <a:effectLst/>
                          <a:latin typeface="Avenir Next LT Pro" panose="020B0504020202020204" pitchFamily="34" charset="0"/>
                        </a:rPr>
                        <a:t>Greenhouse gas emissions – materials derive from fossil fuels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solidFill>
                            <a:schemeClr val="tx2"/>
                          </a:solidFill>
                          <a:effectLst/>
                          <a:latin typeface="Avenir Next LT Pro" panose="020B0504020202020204" pitchFamily="34" charset="0"/>
                        </a:rPr>
                        <a:t>Off-gassing of toxic chemicals and microplastics exposes humans, wildlife, and water to hazards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solidFill>
                            <a:schemeClr val="tx2"/>
                          </a:solidFill>
                          <a:latin typeface="Avenir Next LT Pro" panose="020B0504020202020204" pitchFamily="34" charset="0"/>
                        </a:rPr>
                        <a:t>Heavier load on water treatment processes</a:t>
                      </a:r>
                    </a:p>
                    <a:p>
                      <a:pPr marL="457200" indent="-457200">
                        <a:buFont typeface="Arial" panose="020B0604020202020204" pitchFamily="34" charset="0"/>
                        <a:buChar char="•"/>
                      </a:pPr>
                      <a:r>
                        <a:rPr lang="en-US" sz="1800" b="1">
                          <a:solidFill>
                            <a:schemeClr val="tx2"/>
                          </a:solidFill>
                          <a:effectLst/>
                          <a:latin typeface="Avenir Next LT Pro" panose="020B0504020202020204" pitchFamily="34" charset="0"/>
                        </a:rPr>
                        <a:t>Requires only potable water use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venir Next LT Pro" panose="020B0504020202020204" pitchFamily="34" charset="0"/>
                        </a:rPr>
                        <a:t>Heat island effect </a:t>
                      </a:r>
                    </a:p>
                    <a:p>
                      <a:pPr marL="0" indent="0">
                        <a:buFont typeface="Arial" panose="020B0604020202020204" pitchFamily="34" charset="0"/>
                        <a:buNone/>
                      </a:pPr>
                      <a:endParaRPr lang="en-US" sz="1800">
                        <a:effectLst/>
                        <a:latin typeface="Avenir Next LT Pro" panose="020B0504020202020204" pitchFamily="34" charset="0"/>
                      </a:endParaRPr>
                    </a:p>
                    <a:p>
                      <a:endParaRPr lang="en-US">
                        <a:latin typeface="Avenir Next LT Pro" panose="020B0504020202020204" pitchFamily="34" charset="0"/>
                      </a:endParaRPr>
                    </a:p>
                  </a:txBody>
                  <a:tcPr/>
                </a:tc>
                <a:extLst>
                  <a:ext uri="{0D108BD9-81ED-4DB2-BD59-A6C34878D82A}">
                    <a16:rowId xmlns:a16="http://schemas.microsoft.com/office/drawing/2014/main" val="3299362066"/>
                  </a:ext>
                </a:extLst>
              </a:tr>
            </a:tbl>
          </a:graphicData>
        </a:graphic>
      </p:graphicFrame>
    </p:spTree>
    <p:extLst>
      <p:ext uri="{BB962C8B-B14F-4D97-AF65-F5344CB8AC3E}">
        <p14:creationId xmlns:p14="http://schemas.microsoft.com/office/powerpoint/2010/main" val="100869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D99DB-D8D8-2335-4A29-0458ADB448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6EA622-28D6-F0C7-8683-9B2B7DD8BE56}"/>
              </a:ext>
            </a:extLst>
          </p:cNvPr>
          <p:cNvSpPr txBox="1"/>
          <p:nvPr/>
        </p:nvSpPr>
        <p:spPr>
          <a:xfrm>
            <a:off x="2711668" y="271167"/>
            <a:ext cx="6768663" cy="584775"/>
          </a:xfrm>
          <a:prstGeom prst="rect">
            <a:avLst/>
          </a:prstGeom>
          <a:noFill/>
        </p:spPr>
        <p:txBody>
          <a:bodyPr wrap="square" lIns="91440" tIns="45720" rIns="91440" bIns="45720" anchor="t">
            <a:spAutoFit/>
          </a:bodyPr>
          <a:lstStyle/>
          <a:p>
            <a:r>
              <a:rPr lang="en-US" sz="3200" b="1">
                <a:effectLst/>
                <a:latin typeface="Avenir Next LT Pro" panose="020B0504020202020204" pitchFamily="34" charset="0"/>
              </a:rPr>
              <a:t> Findings: Environmental Impacts</a:t>
            </a:r>
            <a:endParaRPr lang="en-US" sz="3200">
              <a:latin typeface="Avenir Next LT Pro" panose="020B0504020202020204" pitchFamily="34" charset="0"/>
            </a:endParaRPr>
          </a:p>
        </p:txBody>
      </p:sp>
      <p:sp>
        <p:nvSpPr>
          <p:cNvPr id="4" name="TextBox 3">
            <a:extLst>
              <a:ext uri="{FF2B5EF4-FFF2-40B4-BE49-F238E27FC236}">
                <a16:creationId xmlns:a16="http://schemas.microsoft.com/office/drawing/2014/main" id="{1D3ECA42-CDDA-4EBA-F25A-1DC54DB4A5FB}"/>
              </a:ext>
            </a:extLst>
          </p:cNvPr>
          <p:cNvSpPr txBox="1"/>
          <p:nvPr/>
        </p:nvSpPr>
        <p:spPr>
          <a:xfrm>
            <a:off x="508945" y="1148078"/>
            <a:ext cx="11174083" cy="1569660"/>
          </a:xfrm>
          <a:prstGeom prst="rect">
            <a:avLst/>
          </a:prstGeom>
          <a:noFill/>
          <a:ln w="34925">
            <a:gradFill>
              <a:gsLst>
                <a:gs pos="0">
                  <a:srgbClr val="002060"/>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anchor="t">
            <a:spAutoFit/>
          </a:bodyPr>
          <a:lstStyle/>
          <a:p>
            <a:pPr algn="ctr"/>
            <a:r>
              <a:rPr lang="en-US" sz="2000" b="1">
                <a:latin typeface="Avenir Next LT Pro Demi" panose="020B0704020202020204" pitchFamily="34" charset="0"/>
              </a:rPr>
              <a:t>University of Missouri Turfgrass Research Center </a:t>
            </a:r>
            <a:r>
              <a:rPr lang="en-US" sz="2400" b="1">
                <a:latin typeface="Avenir Next LT Pro Demi" panose="020B0704020202020204" pitchFamily="34" charset="0"/>
              </a:rPr>
              <a:t>(2010) </a:t>
            </a:r>
          </a:p>
          <a:p>
            <a:r>
              <a:rPr lang="en-US" b="1">
                <a:latin typeface="Avenir Next LT Pro Light" panose="020B0304020202020204" pitchFamily="34" charset="0"/>
              </a:rPr>
              <a:t>Synthetic grass temperature increases of 50 to 70 ° F </a:t>
            </a:r>
            <a:r>
              <a:rPr lang="en-US">
                <a:latin typeface="Avenir Next LT Pro Light" panose="020B0304020202020204" pitchFamily="34" charset="0"/>
              </a:rPr>
              <a:t>over natural grass. </a:t>
            </a:r>
          </a:p>
          <a:p>
            <a:r>
              <a:rPr lang="en-US">
                <a:latin typeface="Avenir Next LT Pro Light" panose="020B0304020202020204" pitchFamily="34" charset="0"/>
              </a:rPr>
              <a:t>On blue-sky days in mid-summer where air temperatures were at 98 degrees Fahrenheit with calm winds</a:t>
            </a:r>
            <a:r>
              <a:rPr lang="en-US" b="1">
                <a:latin typeface="Avenir Next LT Pro Light" panose="020B0304020202020204" pitchFamily="34" charset="0"/>
              </a:rPr>
              <a:t>, temperatures would exceed 160 ° F on synthetic surfaces</a:t>
            </a:r>
            <a:r>
              <a:rPr lang="en-US">
                <a:latin typeface="Avenir Next LT Pro Light" panose="020B0304020202020204" pitchFamily="34" charset="0"/>
              </a:rPr>
              <a:t>. </a:t>
            </a:r>
          </a:p>
          <a:p>
            <a:r>
              <a:rPr lang="en-US">
                <a:latin typeface="Avenir Next LT Pro Light" panose="020B0304020202020204" pitchFamily="34" charset="0"/>
              </a:rPr>
              <a:t>Natural grass under these same conditions would range between 99 and 102 ° F </a:t>
            </a:r>
          </a:p>
        </p:txBody>
      </p:sp>
      <p:sp>
        <p:nvSpPr>
          <p:cNvPr id="6" name="TextBox 5">
            <a:extLst>
              <a:ext uri="{FF2B5EF4-FFF2-40B4-BE49-F238E27FC236}">
                <a16:creationId xmlns:a16="http://schemas.microsoft.com/office/drawing/2014/main" id="{0D7361AF-7A1C-82F8-BB2F-14DF728EE664}"/>
              </a:ext>
            </a:extLst>
          </p:cNvPr>
          <p:cNvSpPr txBox="1"/>
          <p:nvPr/>
        </p:nvSpPr>
        <p:spPr>
          <a:xfrm>
            <a:off x="508940" y="5632726"/>
            <a:ext cx="11174083" cy="954107"/>
          </a:xfrm>
          <a:prstGeom prst="rect">
            <a:avLst/>
          </a:prstGeom>
          <a:noFill/>
          <a:ln w="44450">
            <a:gradFill>
              <a:gsLst>
                <a:gs pos="0">
                  <a:srgbClr val="002060"/>
                </a:gs>
                <a:gs pos="6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a:r>
              <a:rPr lang="en-US" sz="2000">
                <a:latin typeface="Avenir Next LT Pro Demi" panose="020B0704020202020204" pitchFamily="34" charset="0"/>
              </a:rPr>
              <a:t>Montclair State University, New Jersey (2025)</a:t>
            </a:r>
          </a:p>
          <a:p>
            <a:pPr algn="ctr"/>
            <a:r>
              <a:rPr lang="en-US">
                <a:latin typeface="Avenir Next LT Pro Light" panose="020B0304020202020204" pitchFamily="34" charset="0"/>
              </a:rPr>
              <a:t>A</a:t>
            </a:r>
            <a:r>
              <a:rPr lang="en-US" kern="1200">
                <a:solidFill>
                  <a:schemeClr val="tx1"/>
                </a:solidFill>
                <a:effectLst/>
                <a:latin typeface="Avenir Next LT Pro Light" panose="020B0304020202020204" pitchFamily="34" charset="0"/>
              </a:rPr>
              <a:t>rtificial grass </a:t>
            </a:r>
            <a:r>
              <a:rPr lang="en-US">
                <a:latin typeface="Avenir Next LT Pro Light" panose="020B0304020202020204" pitchFamily="34" charset="0"/>
              </a:rPr>
              <a:t>was</a:t>
            </a:r>
            <a:r>
              <a:rPr lang="en-US" kern="1200">
                <a:solidFill>
                  <a:schemeClr val="tx1"/>
                </a:solidFill>
                <a:effectLst/>
                <a:latin typeface="Avenir Next LT Pro Light" panose="020B0304020202020204" pitchFamily="34" charset="0"/>
              </a:rPr>
              <a:t> </a:t>
            </a:r>
            <a:r>
              <a:rPr lang="en-US" b="1" kern="1200">
                <a:solidFill>
                  <a:schemeClr val="tx1"/>
                </a:solidFill>
                <a:effectLst/>
                <a:latin typeface="Avenir Next LT Pro Light" panose="020B0304020202020204" pitchFamily="34" charset="0"/>
              </a:rPr>
              <a:t>182% hotter </a:t>
            </a:r>
            <a:r>
              <a:rPr lang="en-US" kern="1200">
                <a:solidFill>
                  <a:schemeClr val="tx1"/>
                </a:solidFill>
                <a:effectLst/>
                <a:latin typeface="Avenir Next LT Pro Light" panose="020B0304020202020204" pitchFamily="34" charset="0"/>
              </a:rPr>
              <a:t>than the natural grass field when measured with infrared thermometer during a mid-day reading in June.</a:t>
            </a:r>
          </a:p>
        </p:txBody>
      </p:sp>
      <p:sp>
        <p:nvSpPr>
          <p:cNvPr id="7" name="TextBox 6">
            <a:extLst>
              <a:ext uri="{FF2B5EF4-FFF2-40B4-BE49-F238E27FC236}">
                <a16:creationId xmlns:a16="http://schemas.microsoft.com/office/drawing/2014/main" id="{2984A6E2-F484-1273-5445-3657865F9441}"/>
              </a:ext>
            </a:extLst>
          </p:cNvPr>
          <p:cNvSpPr txBox="1"/>
          <p:nvPr/>
        </p:nvSpPr>
        <p:spPr>
          <a:xfrm>
            <a:off x="508940" y="4330755"/>
            <a:ext cx="11174083" cy="800219"/>
          </a:xfrm>
          <a:prstGeom prst="rect">
            <a:avLst/>
          </a:prstGeom>
          <a:noFill/>
          <a:ln w="44450">
            <a:gradFill>
              <a:gsLst>
                <a:gs pos="0">
                  <a:srgbClr val="002060"/>
                </a:gs>
                <a:gs pos="6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a:r>
              <a:rPr lang="en-US" sz="2000">
                <a:latin typeface="Avenir Next LT Pro Demi" panose="020B0704020202020204" pitchFamily="34" charset="0"/>
              </a:rPr>
              <a:t>UC Ag &amp; Natural Resources, California (2024)</a:t>
            </a:r>
          </a:p>
          <a:p>
            <a:pPr algn="ctr"/>
            <a:r>
              <a:rPr lang="en-US">
                <a:latin typeface="Avenir Next LT Pro Light" panose="020B0304020202020204" pitchFamily="34" charset="0"/>
              </a:rPr>
              <a:t>A</a:t>
            </a:r>
            <a:r>
              <a:rPr lang="en-US" kern="1200">
                <a:solidFill>
                  <a:schemeClr val="tx1"/>
                </a:solidFill>
                <a:effectLst/>
                <a:latin typeface="Avenir Next LT Pro Light" panose="020B0304020202020204" pitchFamily="34" charset="0"/>
              </a:rPr>
              <a:t>rtificial grass found at </a:t>
            </a:r>
            <a:r>
              <a:rPr lang="en-US" b="1">
                <a:latin typeface="Avenir Next LT Pro Light" panose="020B0304020202020204" pitchFamily="34" charset="0"/>
              </a:rPr>
              <a:t>173 ° F </a:t>
            </a:r>
            <a:r>
              <a:rPr lang="en-US" kern="1200">
                <a:solidFill>
                  <a:schemeClr val="tx1"/>
                </a:solidFill>
                <a:effectLst/>
                <a:latin typeface="Avenir Next LT Pro Light" panose="020B0304020202020204" pitchFamily="34" charset="0"/>
              </a:rPr>
              <a:t>in Palm Springs</a:t>
            </a:r>
          </a:p>
          <a:p>
            <a:pPr algn="ctr"/>
            <a:endParaRPr lang="en-US" sz="800" kern="1200">
              <a:solidFill>
                <a:schemeClr val="tx1"/>
              </a:solidFill>
              <a:effectLst/>
              <a:latin typeface="Avenir Next LT Pro Light" panose="020B0304020202020204" pitchFamily="34" charset="0"/>
            </a:endParaRPr>
          </a:p>
        </p:txBody>
      </p:sp>
      <p:sp>
        <p:nvSpPr>
          <p:cNvPr id="8" name="TextBox 7">
            <a:extLst>
              <a:ext uri="{FF2B5EF4-FFF2-40B4-BE49-F238E27FC236}">
                <a16:creationId xmlns:a16="http://schemas.microsoft.com/office/drawing/2014/main" id="{A5164D7A-8A39-B977-23B5-2061CDC027E2}"/>
              </a:ext>
            </a:extLst>
          </p:cNvPr>
          <p:cNvSpPr txBox="1"/>
          <p:nvPr/>
        </p:nvSpPr>
        <p:spPr>
          <a:xfrm>
            <a:off x="508940" y="3198768"/>
            <a:ext cx="11174083" cy="707886"/>
          </a:xfrm>
          <a:prstGeom prst="rect">
            <a:avLst/>
          </a:prstGeom>
          <a:noFill/>
          <a:ln w="34925">
            <a:gradFill>
              <a:gsLst>
                <a:gs pos="0">
                  <a:srgbClr val="002060"/>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anchor="t">
            <a:spAutoFit/>
          </a:bodyPr>
          <a:lstStyle/>
          <a:p>
            <a:pPr algn="ctr"/>
            <a:r>
              <a:rPr lang="en-US" sz="2000" b="1">
                <a:latin typeface="Avenir Next LT Pro Demi" panose="020B0704020202020204" pitchFamily="34" charset="0"/>
              </a:rPr>
              <a:t>Santa Clara County Medical Association (2024) </a:t>
            </a:r>
          </a:p>
          <a:p>
            <a:r>
              <a:rPr lang="en-US" sz="2000">
                <a:latin typeface="Avenir Next LT Pro Light" panose="020B0304020202020204" pitchFamily="34" charset="0"/>
              </a:rPr>
              <a:t>Synthetic turf in Sunnyvale (111-138 °F) versus the immediately surrounding area (102-111°F)</a:t>
            </a:r>
            <a:endParaRPr lang="en-US" sz="1600">
              <a:effectLst/>
              <a:latin typeface="Avenir Next LT Pro Light" panose="020B0304020202020204" pitchFamily="34" charset="0"/>
            </a:endParaRPr>
          </a:p>
        </p:txBody>
      </p:sp>
    </p:spTree>
    <p:extLst>
      <p:ext uri="{BB962C8B-B14F-4D97-AF65-F5344CB8AC3E}">
        <p14:creationId xmlns:p14="http://schemas.microsoft.com/office/powerpoint/2010/main" val="229713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FFA0-C433-C4C1-29A0-A8B5261B3B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62205E-0EF4-CD14-7B43-6B1C26AC9167}"/>
              </a:ext>
            </a:extLst>
          </p:cNvPr>
          <p:cNvSpPr txBox="1"/>
          <p:nvPr/>
        </p:nvSpPr>
        <p:spPr>
          <a:xfrm>
            <a:off x="2711668" y="271167"/>
            <a:ext cx="6768663" cy="584775"/>
          </a:xfrm>
          <a:prstGeom prst="rect">
            <a:avLst/>
          </a:prstGeom>
          <a:noFill/>
        </p:spPr>
        <p:txBody>
          <a:bodyPr wrap="square" lIns="91440" tIns="45720" rIns="91440" bIns="45720" anchor="t">
            <a:spAutoFit/>
          </a:bodyPr>
          <a:lstStyle/>
          <a:p>
            <a:pPr algn="ctr"/>
            <a:r>
              <a:rPr lang="en-US" sz="3200" b="1">
                <a:latin typeface="Avenir Next LT Pro" panose="020B0504020202020204" pitchFamily="34" charset="0"/>
              </a:rPr>
              <a:t>Disposal</a:t>
            </a:r>
            <a:endParaRPr lang="en-US" sz="3200">
              <a:latin typeface="Avenir Next LT Pro" panose="020B0504020202020204" pitchFamily="34" charset="0"/>
            </a:endParaRPr>
          </a:p>
        </p:txBody>
      </p:sp>
      <p:sp>
        <p:nvSpPr>
          <p:cNvPr id="4" name="TextBox 3">
            <a:extLst>
              <a:ext uri="{FF2B5EF4-FFF2-40B4-BE49-F238E27FC236}">
                <a16:creationId xmlns:a16="http://schemas.microsoft.com/office/drawing/2014/main" id="{A3408D73-01E8-1264-6881-1DE2BEC9A240}"/>
              </a:ext>
            </a:extLst>
          </p:cNvPr>
          <p:cNvSpPr txBox="1"/>
          <p:nvPr/>
        </p:nvSpPr>
        <p:spPr>
          <a:xfrm>
            <a:off x="508938" y="2613392"/>
            <a:ext cx="11174083" cy="1631216"/>
          </a:xfrm>
          <a:prstGeom prst="rect">
            <a:avLst/>
          </a:prstGeom>
          <a:noFill/>
          <a:ln w="34925">
            <a:gradFill>
              <a:gsLst>
                <a:gs pos="0">
                  <a:srgbClr val="002060"/>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anchor="t">
            <a:spAutoFit/>
          </a:bodyPr>
          <a:lstStyle/>
          <a:p>
            <a:pPr algn="ctr"/>
            <a:r>
              <a:rPr lang="en-US" sz="2800" b="1">
                <a:latin typeface="Avenir Next LT Pro Demi"/>
              </a:rPr>
              <a:t>Artificial Turf disposal options</a:t>
            </a:r>
          </a:p>
          <a:p>
            <a:pPr marL="285750" indent="-285750">
              <a:buFont typeface="Arial" panose="020B0604020202020204" pitchFamily="34" charset="0"/>
              <a:buChar char="•"/>
            </a:pPr>
            <a:r>
              <a:rPr lang="en-US" sz="2400">
                <a:latin typeface="Avenir Next LT Pro" panose="020B0504020202020204" pitchFamily="34" charset="0"/>
              </a:rPr>
              <a:t>Landfill</a:t>
            </a:r>
          </a:p>
          <a:p>
            <a:pPr marL="285750" indent="-285750">
              <a:buFont typeface="Arial" panose="020B0604020202020204" pitchFamily="34" charset="0"/>
              <a:buChar char="•"/>
            </a:pPr>
            <a:r>
              <a:rPr lang="en-US" sz="2400">
                <a:latin typeface="Avenir Next LT Pro" panose="020B0504020202020204" pitchFamily="34" charset="0"/>
              </a:rPr>
              <a:t>Stockpile</a:t>
            </a:r>
          </a:p>
          <a:p>
            <a:pPr marL="285750" indent="-285750">
              <a:buFont typeface="Arial" panose="020B0604020202020204" pitchFamily="34" charset="0"/>
              <a:buChar char="•"/>
            </a:pPr>
            <a:r>
              <a:rPr lang="en-US" sz="2400">
                <a:latin typeface="Avenir Next LT Pro" panose="020B0504020202020204" pitchFamily="34" charset="0"/>
              </a:rPr>
              <a:t>Limited or no recycling options</a:t>
            </a:r>
            <a:endParaRPr lang="en-US">
              <a:latin typeface="Avenir Next LT Pro" panose="020B0504020202020204" pitchFamily="34" charset="0"/>
            </a:endParaRPr>
          </a:p>
        </p:txBody>
      </p:sp>
      <p:sp>
        <p:nvSpPr>
          <p:cNvPr id="2" name="TextBox 1">
            <a:extLst>
              <a:ext uri="{FF2B5EF4-FFF2-40B4-BE49-F238E27FC236}">
                <a16:creationId xmlns:a16="http://schemas.microsoft.com/office/drawing/2014/main" id="{5B3140FB-4637-8F2F-382B-E0EC82A8B0A1}"/>
              </a:ext>
            </a:extLst>
          </p:cNvPr>
          <p:cNvSpPr txBox="1"/>
          <p:nvPr/>
        </p:nvSpPr>
        <p:spPr>
          <a:xfrm>
            <a:off x="508941" y="4524730"/>
            <a:ext cx="11174083" cy="1631216"/>
          </a:xfrm>
          <a:prstGeom prst="rect">
            <a:avLst/>
          </a:prstGeom>
          <a:noFill/>
          <a:ln w="34925">
            <a:gradFill>
              <a:gsLst>
                <a:gs pos="0">
                  <a:srgbClr val="002060"/>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anchor="t">
            <a:spAutoFit/>
          </a:bodyPr>
          <a:lstStyle/>
          <a:p>
            <a:pPr algn="ctr"/>
            <a:r>
              <a:rPr lang="en-US" sz="2800" b="1">
                <a:latin typeface="Avenir Next LT Pro Demi"/>
              </a:rPr>
              <a:t>Data limitations on artificial turf disposal</a:t>
            </a:r>
          </a:p>
          <a:p>
            <a:pPr marL="285750" indent="-285750">
              <a:buFont typeface="Arial" panose="020B0604020202020204" pitchFamily="34" charset="0"/>
              <a:buChar char="•"/>
            </a:pPr>
            <a:r>
              <a:rPr lang="en-US" sz="2400">
                <a:latin typeface="Avenir Next LT Pro" panose="020B0504020202020204" pitchFamily="34" charset="0"/>
              </a:rPr>
              <a:t>Unclear disposal practices and locations</a:t>
            </a:r>
          </a:p>
          <a:p>
            <a:pPr marL="285750" indent="-285750">
              <a:buFont typeface="Arial" panose="020B0604020202020204" pitchFamily="34" charset="0"/>
              <a:buChar char="•"/>
            </a:pPr>
            <a:r>
              <a:rPr lang="en-US" sz="2400">
                <a:latin typeface="Avenir Next LT Pro" panose="020B0504020202020204" pitchFamily="34" charset="0"/>
              </a:rPr>
              <a:t>Lack of language in contracts requiring recycling or proper disposal</a:t>
            </a:r>
          </a:p>
          <a:p>
            <a:pPr marL="285750" indent="-285750">
              <a:buFont typeface="Arial" panose="020B0604020202020204" pitchFamily="34" charset="0"/>
              <a:buChar char="•"/>
            </a:pPr>
            <a:r>
              <a:rPr lang="en-US" sz="2400">
                <a:latin typeface="Avenir Next LT Pro" panose="020B0504020202020204" pitchFamily="34" charset="0"/>
              </a:rPr>
              <a:t>Lack of contract language verifying final material disposition</a:t>
            </a:r>
          </a:p>
        </p:txBody>
      </p:sp>
      <p:sp>
        <p:nvSpPr>
          <p:cNvPr id="5" name="TextBox 4">
            <a:extLst>
              <a:ext uri="{FF2B5EF4-FFF2-40B4-BE49-F238E27FC236}">
                <a16:creationId xmlns:a16="http://schemas.microsoft.com/office/drawing/2014/main" id="{22E973CE-B4F4-B5B1-1A4C-8DAE77AA6B8C}"/>
              </a:ext>
            </a:extLst>
          </p:cNvPr>
          <p:cNvSpPr txBox="1"/>
          <p:nvPr/>
        </p:nvSpPr>
        <p:spPr>
          <a:xfrm>
            <a:off x="508937" y="1103725"/>
            <a:ext cx="11174083" cy="1261884"/>
          </a:xfrm>
          <a:prstGeom prst="rect">
            <a:avLst/>
          </a:prstGeom>
          <a:noFill/>
          <a:ln w="34925">
            <a:gradFill>
              <a:gsLst>
                <a:gs pos="0">
                  <a:srgbClr val="002060"/>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anchor="t">
            <a:spAutoFit/>
          </a:bodyPr>
          <a:lstStyle/>
          <a:p>
            <a:pPr algn="ctr"/>
            <a:r>
              <a:rPr lang="en-US" sz="2800" b="1">
                <a:latin typeface="Avenir Next LT Pro Demi"/>
              </a:rPr>
              <a:t>Natural Grass disposal options</a:t>
            </a:r>
          </a:p>
          <a:p>
            <a:pPr marL="285750" indent="-285750">
              <a:buFont typeface="Arial" panose="020B0604020202020204" pitchFamily="34" charset="0"/>
              <a:buChar char="•"/>
            </a:pPr>
            <a:r>
              <a:rPr lang="en-US" sz="2400">
                <a:latin typeface="Avenir Next LT Pro" panose="020B0504020202020204" pitchFamily="34" charset="0"/>
              </a:rPr>
              <a:t>Proper maintenance reduces need for renovation (every 5-10 years)</a:t>
            </a:r>
          </a:p>
          <a:p>
            <a:pPr marL="285750" indent="-285750">
              <a:buFont typeface="Arial" panose="020B0604020202020204" pitchFamily="34" charset="0"/>
              <a:buChar char="•"/>
            </a:pPr>
            <a:r>
              <a:rPr lang="en-US" sz="2400">
                <a:latin typeface="Avenir Next LT Pro" panose="020B0504020202020204" pitchFamily="34" charset="0"/>
              </a:rPr>
              <a:t>Disposal typically not necessary. If needed, materials composted or mulched</a:t>
            </a:r>
          </a:p>
        </p:txBody>
      </p:sp>
    </p:spTree>
    <p:extLst>
      <p:ext uri="{BB962C8B-B14F-4D97-AF65-F5344CB8AC3E}">
        <p14:creationId xmlns:p14="http://schemas.microsoft.com/office/powerpoint/2010/main" val="22672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87C0E-B309-C644-9242-62593D1BF6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56A3A9-3780-5645-C933-5A50F5A6A789}"/>
              </a:ext>
            </a:extLst>
          </p:cNvPr>
          <p:cNvSpPr txBox="1"/>
          <p:nvPr/>
        </p:nvSpPr>
        <p:spPr>
          <a:xfrm>
            <a:off x="204492" y="227495"/>
            <a:ext cx="11783009" cy="984885"/>
          </a:xfrm>
          <a:prstGeom prst="rect">
            <a:avLst/>
          </a:prstGeom>
          <a:noFill/>
        </p:spPr>
        <p:txBody>
          <a:bodyPr wrap="square" lIns="91440" tIns="45720" rIns="91440" bIns="45720" anchor="t">
            <a:spAutoFit/>
          </a:bodyPr>
          <a:lstStyle/>
          <a:p>
            <a:r>
              <a:rPr lang="en-US" sz="2800" b="1">
                <a:latin typeface="Avenir Next LT Pro"/>
              </a:rPr>
              <a:t>F</a:t>
            </a:r>
            <a:r>
              <a:rPr lang="en-US" sz="2800" b="1">
                <a:effectLst/>
                <a:latin typeface="Avenir Next LT Pro"/>
              </a:rPr>
              <a:t>indings</a:t>
            </a:r>
            <a:r>
              <a:rPr lang="en-US" sz="2800" b="1">
                <a:latin typeface="Avenir Next LT Pro"/>
              </a:rPr>
              <a:t>: P</a:t>
            </a:r>
            <a:r>
              <a:rPr lang="en-US" sz="2800" b="1">
                <a:effectLst/>
                <a:latin typeface="Avenir Next LT Pro"/>
              </a:rPr>
              <a:t>ublic Health &amp; Safety Impacts</a:t>
            </a:r>
            <a:endParaRPr lang="en-US" sz="2800">
              <a:latin typeface="Avenir Next LT Pro"/>
            </a:endParaRPr>
          </a:p>
          <a:p>
            <a:r>
              <a:rPr lang="en-US" sz="1500">
                <a:latin typeface="Avenir Next LT Pro"/>
              </a:rPr>
              <a:t>Vulnerable Communities are disproportionately impacted by the health impacts of contaminants like heavy metals, PFAS, and plastics</a:t>
            </a:r>
          </a:p>
          <a:p>
            <a:pPr marL="742950" lvl="1" indent="-285750">
              <a:buFont typeface="Arial" panose="020B0604020202020204" pitchFamily="34" charset="0"/>
              <a:buChar char="•"/>
            </a:pPr>
            <a:r>
              <a:rPr lang="en-US" sz="1500">
                <a:latin typeface="Avenir Next LT Pro"/>
              </a:rPr>
              <a:t>Examples: Children, low-income, elderly, persons with disabilities</a:t>
            </a:r>
          </a:p>
        </p:txBody>
      </p:sp>
      <p:graphicFrame>
        <p:nvGraphicFramePr>
          <p:cNvPr id="2" name="Table 1">
            <a:extLst>
              <a:ext uri="{FF2B5EF4-FFF2-40B4-BE49-F238E27FC236}">
                <a16:creationId xmlns:a16="http://schemas.microsoft.com/office/drawing/2014/main" id="{B12E9662-57A0-595D-6365-65B349CC44B6}"/>
              </a:ext>
            </a:extLst>
          </p:cNvPr>
          <p:cNvGraphicFramePr>
            <a:graphicFrameLocks noGrp="1"/>
          </p:cNvGraphicFramePr>
          <p:nvPr>
            <p:extLst>
              <p:ext uri="{D42A27DB-BD31-4B8C-83A1-F6EECF244321}">
                <p14:modId xmlns:p14="http://schemas.microsoft.com/office/powerpoint/2010/main" val="1420693366"/>
              </p:ext>
            </p:extLst>
          </p:nvPr>
        </p:nvGraphicFramePr>
        <p:xfrm>
          <a:off x="225967" y="1341220"/>
          <a:ext cx="11740057" cy="5289285"/>
        </p:xfrm>
        <a:graphic>
          <a:graphicData uri="http://schemas.openxmlformats.org/drawingml/2006/table">
            <a:tbl>
              <a:tblPr firstRow="1" bandRow="1">
                <a:tableStyleId>{5C22544A-7EE6-4342-B048-85BDC9FD1C3A}</a:tableStyleId>
              </a:tblPr>
              <a:tblGrid>
                <a:gridCol w="1118343">
                  <a:extLst>
                    <a:ext uri="{9D8B030D-6E8A-4147-A177-3AD203B41FA5}">
                      <a16:colId xmlns:a16="http://schemas.microsoft.com/office/drawing/2014/main" val="2262557730"/>
                    </a:ext>
                  </a:extLst>
                </a:gridCol>
                <a:gridCol w="3130557">
                  <a:extLst>
                    <a:ext uri="{9D8B030D-6E8A-4147-A177-3AD203B41FA5}">
                      <a16:colId xmlns:a16="http://schemas.microsoft.com/office/drawing/2014/main" val="1778114244"/>
                    </a:ext>
                  </a:extLst>
                </a:gridCol>
                <a:gridCol w="7491157">
                  <a:extLst>
                    <a:ext uri="{9D8B030D-6E8A-4147-A177-3AD203B41FA5}">
                      <a16:colId xmlns:a16="http://schemas.microsoft.com/office/drawing/2014/main" val="3171287159"/>
                    </a:ext>
                  </a:extLst>
                </a:gridCol>
              </a:tblGrid>
              <a:tr h="464855">
                <a:tc>
                  <a:txBody>
                    <a:bodyPr/>
                    <a:lstStyle/>
                    <a:p>
                      <a:endParaRPr lang="en-US">
                        <a:latin typeface="Avenir Next LT Pro Demi" panose="020B0704020202020204" pitchFamily="34" charset="0"/>
                      </a:endParaRPr>
                    </a:p>
                  </a:txBody>
                  <a:tcPr>
                    <a:noFill/>
                  </a:tcPr>
                </a:tc>
                <a:tc>
                  <a:txBody>
                    <a:bodyPr/>
                    <a:lstStyle/>
                    <a:p>
                      <a:r>
                        <a:rPr lang="en-US">
                          <a:latin typeface="Avenir Next LT Pro Demi" panose="020B0704020202020204" pitchFamily="34" charset="0"/>
                        </a:rPr>
                        <a:t>Natural Grass</a:t>
                      </a:r>
                    </a:p>
                  </a:txBody>
                  <a:tcPr/>
                </a:tc>
                <a:tc>
                  <a:txBody>
                    <a:bodyPr/>
                    <a:lstStyle/>
                    <a:p>
                      <a:r>
                        <a:rPr lang="en-US">
                          <a:latin typeface="Avenir Next LT Pro Demi" panose="020B0704020202020204" pitchFamily="34" charset="0"/>
                        </a:rPr>
                        <a:t>Artificial Turf</a:t>
                      </a:r>
                    </a:p>
                  </a:txBody>
                  <a:tcPr/>
                </a:tc>
                <a:extLst>
                  <a:ext uri="{0D108BD9-81ED-4DB2-BD59-A6C34878D82A}">
                    <a16:rowId xmlns:a16="http://schemas.microsoft.com/office/drawing/2014/main" val="1449155395"/>
                  </a:ext>
                </a:extLst>
              </a:tr>
              <a:tr h="1111839">
                <a:tc>
                  <a:txBody>
                    <a:bodyPr/>
                    <a:lstStyle/>
                    <a:p>
                      <a:r>
                        <a:rPr lang="en-US">
                          <a:latin typeface="Avenir Next LT Pro Demi" panose="020B0704020202020204" pitchFamily="34" charset="0"/>
                        </a:rPr>
                        <a:t>Pros</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effectLst/>
                          <a:latin typeface="Avenir Next LT Pro" panose="020B0504020202020204" pitchFamily="34" charset="0"/>
                        </a:rPr>
                        <a:t>Natural sanitation</a:t>
                      </a:r>
                      <a:endParaRPr lang="en-US" sz="1600">
                        <a:effectLst/>
                        <a:latin typeface="Avenir Next LT Pro" panose="020B0504020202020204" pitchFamily="34" charset="0"/>
                      </a:endParaRPr>
                    </a:p>
                    <a:p>
                      <a:pPr marL="457200" indent="-457200">
                        <a:buFont typeface="Arial" panose="020B0604020202020204" pitchFamily="34" charset="0"/>
                        <a:buChar char="•"/>
                      </a:pPr>
                      <a:r>
                        <a:rPr lang="en-US" sz="1600">
                          <a:effectLst/>
                          <a:latin typeface="Avenir Next LT Pro" panose="020B0504020202020204" pitchFamily="34" charset="0"/>
                        </a:rPr>
                        <a:t>Higher shock absorption</a:t>
                      </a:r>
                    </a:p>
                    <a:p>
                      <a:pPr marL="457200" indent="-457200">
                        <a:buFont typeface="Arial" panose="020B0604020202020204" pitchFamily="34" charset="0"/>
                        <a:buChar char="•"/>
                      </a:pPr>
                      <a:r>
                        <a:rPr lang="en-US" sz="1600">
                          <a:effectLst/>
                          <a:latin typeface="Avenir Next LT Pro" panose="020B0504020202020204" pitchFamily="34" charset="0"/>
                        </a:rPr>
                        <a:t>Natural cooling on hot days</a:t>
                      </a:r>
                    </a:p>
                  </a:txBody>
                  <a:tcPr/>
                </a:tc>
                <a:tc>
                  <a:txBody>
                    <a:bodyPr/>
                    <a:lstStyle/>
                    <a:p>
                      <a:pPr marL="457200" indent="-457200">
                        <a:buFont typeface="Arial" panose="020B0604020202020204" pitchFamily="34" charset="0"/>
                        <a:buChar char="•"/>
                      </a:pPr>
                      <a:r>
                        <a:rPr lang="en-US" sz="1600">
                          <a:latin typeface="Avenir Next LT Pro" panose="020B0504020202020204" pitchFamily="34" charset="0"/>
                        </a:rPr>
                        <a:t>Provides more playing time – rainy seasons</a:t>
                      </a:r>
                    </a:p>
                  </a:txBody>
                  <a:tcPr/>
                </a:tc>
                <a:extLst>
                  <a:ext uri="{0D108BD9-81ED-4DB2-BD59-A6C34878D82A}">
                    <a16:rowId xmlns:a16="http://schemas.microsoft.com/office/drawing/2014/main" val="2440598342"/>
                  </a:ext>
                </a:extLst>
              </a:tr>
              <a:tr h="3506035">
                <a:tc>
                  <a:txBody>
                    <a:bodyPr/>
                    <a:lstStyle/>
                    <a:p>
                      <a:r>
                        <a:rPr lang="en-US">
                          <a:latin typeface="Avenir Next LT Pro Demi" panose="020B0704020202020204" pitchFamily="34" charset="0"/>
                        </a:rPr>
                        <a:t>Cons</a:t>
                      </a:r>
                    </a:p>
                  </a:txBody>
                  <a:tcPr/>
                </a:tc>
                <a:tc>
                  <a:txBody>
                    <a:bodyPr/>
                    <a:lstStyle/>
                    <a:p>
                      <a:pPr marL="342900" indent="-342900">
                        <a:buFont typeface="Arial" panose="020B0604020202020204" pitchFamily="34" charset="0"/>
                        <a:buChar char="•"/>
                      </a:pPr>
                      <a:r>
                        <a:rPr lang="en-US" sz="1600">
                          <a:effectLst/>
                          <a:latin typeface="Avenir Next LT Pro"/>
                        </a:rPr>
                        <a:t>Injury risk in the case of improper maintenance</a:t>
                      </a:r>
                    </a:p>
                    <a:p>
                      <a:pPr marL="342900" indent="-342900">
                        <a:buFont typeface="Arial" panose="020B0604020202020204" pitchFamily="34" charset="0"/>
                        <a:buChar char="•"/>
                      </a:pPr>
                      <a:r>
                        <a:rPr lang="en-US" sz="1600">
                          <a:effectLst/>
                          <a:latin typeface="Avenir Next LT Pro"/>
                        </a:rPr>
                        <a:t>Less playing time in rainy seasons</a:t>
                      </a:r>
                    </a:p>
                    <a:p>
                      <a:endParaRPr lang="en-US" sz="1600">
                        <a:latin typeface="Avenir Next LT Pro" panose="020B0504020202020204" pitchFamily="34" charset="0"/>
                      </a:endParaRPr>
                    </a:p>
                  </a:txBody>
                  <a:tcPr/>
                </a:tc>
                <a:tc>
                  <a:txBody>
                    <a:bodyPr/>
                    <a:lstStyle/>
                    <a:p>
                      <a:pPr marL="285750" indent="-285750">
                        <a:lnSpc>
                          <a:spcPct val="150000"/>
                        </a:lnSpc>
                        <a:buFont typeface="Arial" panose="020B0604020202020204" pitchFamily="34" charset="0"/>
                        <a:buChar char="•"/>
                      </a:pPr>
                      <a:r>
                        <a:rPr lang="en-US" sz="1600" b="1">
                          <a:latin typeface="Avenir Next LT Pro"/>
                        </a:rPr>
                        <a:t>Toxic chemicals in artificial turf: </a:t>
                      </a:r>
                    </a:p>
                    <a:p>
                      <a:pPr marL="914400" lvl="1" indent="-457200">
                        <a:lnSpc>
                          <a:spcPct val="150000"/>
                        </a:lnSpc>
                        <a:buFont typeface="Courier New" panose="02070309020205020404" pitchFamily="49" charset="0"/>
                        <a:buChar char="o"/>
                      </a:pPr>
                      <a:r>
                        <a:rPr lang="en-US" sz="1600" b="1">
                          <a:latin typeface="Avenir Next LT Pro"/>
                        </a:rPr>
                        <a:t>Plastic and rubber materials can melt and off-gas toxic chemicals</a:t>
                      </a:r>
                    </a:p>
                    <a:p>
                      <a:pPr marL="914400" lvl="1" indent="-457200">
                        <a:lnSpc>
                          <a:spcPct val="150000"/>
                        </a:lnSpc>
                        <a:buFont typeface="Courier New" panose="02070309020205020404" pitchFamily="49" charset="0"/>
                        <a:buChar char="o"/>
                      </a:pPr>
                      <a:r>
                        <a:rPr lang="en-US" sz="1600" b="1">
                          <a:latin typeface="Avenir Next LT Pro"/>
                        </a:rPr>
                        <a:t>Exposure to PFAS, nano and microplastics, and other toxic chemicals in turf products linked to cancer, hormone disruption, and immune harm (PAHs, VOCs, heavy metals)</a:t>
                      </a:r>
                      <a:endParaRPr lang="en-US" sz="3600" b="1">
                        <a:latin typeface="Avenir Next LT Pro" panose="020B0504020202020204" pitchFamily="34" charset="0"/>
                      </a:endParaRPr>
                    </a:p>
                    <a:p>
                      <a:pPr marL="285750" indent="-285750">
                        <a:lnSpc>
                          <a:spcPct val="150000"/>
                        </a:lnSpc>
                        <a:buFont typeface="Arial" panose="020B0604020202020204" pitchFamily="34" charset="0"/>
                        <a:buChar char="•"/>
                      </a:pPr>
                      <a:r>
                        <a:rPr lang="en-US" sz="1600">
                          <a:latin typeface="Avenir Next LT Pro"/>
                        </a:rPr>
                        <a:t>Limited playing time on extreme heat days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latin typeface="Avenir Next LT Pro"/>
                        </a:rPr>
                        <a:t>Risk of legal claims from injuries and latent disease </a:t>
                      </a:r>
                      <a:endParaRPr lang="en-US" sz="1600">
                        <a:effectLst/>
                        <a:latin typeface="Avenir Next LT Pro"/>
                      </a:endParaRP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600">
                          <a:latin typeface="Avenir Next LT Pro"/>
                        </a:rPr>
                        <a:t>Heat related illness: dehydration, heat stroke, skin burns</a:t>
                      </a:r>
                      <a:endParaRPr lang="en-US" sz="1600">
                        <a:effectLst/>
                        <a:latin typeface="Avenir Next LT Pro"/>
                      </a:endParaRPr>
                    </a:p>
                    <a:p>
                      <a:pPr marL="742950" lvl="1" indent="-285750">
                        <a:lnSpc>
                          <a:spcPct val="150000"/>
                        </a:lnSpc>
                        <a:buFont typeface="Courier New" panose="02070309020205020404" pitchFamily="49" charset="0"/>
                        <a:buChar char="o"/>
                      </a:pPr>
                      <a:r>
                        <a:rPr lang="en-US" sz="1600">
                          <a:effectLst/>
                          <a:latin typeface="Avenir Next LT Pro"/>
                        </a:rPr>
                        <a:t>Increased infections</a:t>
                      </a:r>
                      <a:r>
                        <a:rPr lang="en-US" sz="1600">
                          <a:latin typeface="Avenir Next LT Pro"/>
                        </a:rPr>
                        <a:t> (poor sanitation practices) </a:t>
                      </a:r>
                    </a:p>
                    <a:p>
                      <a:pPr marL="742950" lvl="1" indent="-285750">
                        <a:lnSpc>
                          <a:spcPct val="150000"/>
                        </a:lnSpc>
                        <a:buFont typeface="Courier New" panose="02070309020205020404" pitchFamily="49" charset="0"/>
                        <a:buChar char="o"/>
                      </a:pPr>
                      <a:r>
                        <a:rPr lang="en-US" sz="1600">
                          <a:latin typeface="Avenir Next LT Pro"/>
                        </a:rPr>
                        <a:t>Higher injury rates (cushioning fails with wear)</a:t>
                      </a:r>
                      <a:endParaRPr lang="en-US" sz="1600"/>
                    </a:p>
                  </a:txBody>
                  <a:tcPr/>
                </a:tc>
                <a:extLst>
                  <a:ext uri="{0D108BD9-81ED-4DB2-BD59-A6C34878D82A}">
                    <a16:rowId xmlns:a16="http://schemas.microsoft.com/office/drawing/2014/main" val="3299362066"/>
                  </a:ext>
                </a:extLst>
              </a:tr>
            </a:tbl>
          </a:graphicData>
        </a:graphic>
      </p:graphicFrame>
    </p:spTree>
    <p:extLst>
      <p:ext uri="{BB962C8B-B14F-4D97-AF65-F5344CB8AC3E}">
        <p14:creationId xmlns:p14="http://schemas.microsoft.com/office/powerpoint/2010/main" val="311709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228F-7592-61B5-3B18-DC2DD569D4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B415A1-2532-348C-51D3-ED5E500AE1E7}"/>
              </a:ext>
            </a:extLst>
          </p:cNvPr>
          <p:cNvSpPr txBox="1"/>
          <p:nvPr/>
        </p:nvSpPr>
        <p:spPr>
          <a:xfrm>
            <a:off x="408991" y="296094"/>
            <a:ext cx="11374018" cy="6340197"/>
          </a:xfrm>
          <a:prstGeom prst="rect">
            <a:avLst/>
          </a:prstGeom>
          <a:noFill/>
        </p:spPr>
        <p:txBody>
          <a:bodyPr wrap="square" lIns="91440" tIns="45720" rIns="91440" bIns="45720" anchor="t">
            <a:spAutoFit/>
          </a:bodyPr>
          <a:lstStyle/>
          <a:p>
            <a:r>
              <a:rPr lang="en-US" sz="2800" b="1">
                <a:latin typeface="Avenir Next LT Pro"/>
              </a:rPr>
              <a:t>F</a:t>
            </a:r>
            <a:r>
              <a:rPr lang="en-US" sz="2800" b="1">
                <a:effectLst/>
                <a:latin typeface="Avenir Next LT Pro"/>
              </a:rPr>
              <a:t>indings</a:t>
            </a:r>
            <a:r>
              <a:rPr lang="en-US" sz="2800" b="1">
                <a:latin typeface="Avenir Next LT Pro"/>
              </a:rPr>
              <a:t>: P</a:t>
            </a:r>
            <a:r>
              <a:rPr lang="en-US" sz="2800" b="1">
                <a:effectLst/>
                <a:latin typeface="Avenir Next LT Pro"/>
              </a:rPr>
              <a:t>ublic Health &amp; Safety Impacts</a:t>
            </a:r>
          </a:p>
          <a:p>
            <a:endParaRPr lang="en-US" b="1">
              <a:effectLst/>
              <a:latin typeface="Avenir Next LT Pro"/>
            </a:endParaRPr>
          </a:p>
          <a:p>
            <a:r>
              <a:rPr lang="en-US">
                <a:latin typeface="Avenir Next LT Pro"/>
              </a:rPr>
              <a:t>Professional sports</a:t>
            </a:r>
          </a:p>
          <a:p>
            <a:pPr marL="457200" indent="-457200">
              <a:buFont typeface="Arial" panose="020B0604020202020204" pitchFamily="34" charset="0"/>
              <a:buChar char="•"/>
            </a:pPr>
            <a:r>
              <a:rPr lang="en-US">
                <a:latin typeface="Avenir Next LT Pro"/>
              </a:rPr>
              <a:t>NFL Players Association, FIFA, and others showing preference to natural grass, citing higher injury rates, health concerns related to chemical exposure, and comfort of gameplay</a:t>
            </a:r>
          </a:p>
          <a:p>
            <a:endParaRPr lang="en-US">
              <a:latin typeface="Avenir Next LT Pro"/>
            </a:endParaRPr>
          </a:p>
          <a:p>
            <a:r>
              <a:rPr lang="en-US">
                <a:latin typeface="Avenir Next LT Pro"/>
              </a:rPr>
              <a:t>Banned</a:t>
            </a:r>
          </a:p>
          <a:p>
            <a:pPr marL="457200" indent="-457200">
              <a:buFont typeface="Arial" panose="020B0604020202020204" pitchFamily="34" charset="0"/>
              <a:buChar char="•"/>
            </a:pPr>
            <a:r>
              <a:rPr lang="en-US">
                <a:latin typeface="Avenir Next LT Pro"/>
              </a:rPr>
              <a:t>City of Millbrae</a:t>
            </a:r>
          </a:p>
          <a:p>
            <a:pPr marL="457200" indent="-457200">
              <a:buFont typeface="Arial" panose="020B0604020202020204" pitchFamily="34" charset="0"/>
              <a:buChar char="•"/>
            </a:pPr>
            <a:r>
              <a:rPr lang="en-US">
                <a:latin typeface="Avenir Next LT Pro"/>
              </a:rPr>
              <a:t>West Sacramento: non-functional</a:t>
            </a:r>
          </a:p>
          <a:p>
            <a:pPr marL="457200" indent="-457200">
              <a:buFont typeface="Arial" panose="020B0604020202020204" pitchFamily="34" charset="0"/>
              <a:buChar char="•"/>
            </a:pPr>
            <a:r>
              <a:rPr lang="en-US">
                <a:latin typeface="Avenir Next LT Pro"/>
              </a:rPr>
              <a:t>San Marino</a:t>
            </a:r>
          </a:p>
          <a:p>
            <a:pPr marL="457200" indent="-457200">
              <a:buFont typeface="Arial" panose="020B0604020202020204" pitchFamily="34" charset="0"/>
              <a:buChar char="•"/>
            </a:pPr>
            <a:r>
              <a:rPr lang="en-US">
                <a:latin typeface="Avenir Next LT Pro"/>
              </a:rPr>
              <a:t>Boston, Sharon, Concord, Wayland, Westport (Massachusetts)</a:t>
            </a:r>
          </a:p>
          <a:p>
            <a:pPr marL="457200" indent="-457200">
              <a:buFont typeface="Arial" panose="020B0604020202020204" pitchFamily="34" charset="0"/>
              <a:buChar char="•"/>
            </a:pPr>
            <a:r>
              <a:rPr lang="en-US">
                <a:latin typeface="Avenir Next LT Pro"/>
              </a:rPr>
              <a:t>State of Colorado (in effect 1/1/2026)</a:t>
            </a:r>
          </a:p>
          <a:p>
            <a:endParaRPr lang="en-US">
              <a:latin typeface="Avenir Next LT Pro"/>
            </a:endParaRPr>
          </a:p>
          <a:p>
            <a:r>
              <a:rPr lang="en-US">
                <a:latin typeface="Avenir Next LT Pro"/>
              </a:rPr>
              <a:t>Moratorium</a:t>
            </a:r>
          </a:p>
          <a:p>
            <a:pPr marL="457200" indent="-457200">
              <a:buFont typeface="Arial" panose="020B0604020202020204" pitchFamily="34" charset="0"/>
              <a:buChar char="•"/>
            </a:pPr>
            <a:r>
              <a:rPr lang="en-US">
                <a:latin typeface="Avenir Next LT Pro"/>
              </a:rPr>
              <a:t>State of New York</a:t>
            </a:r>
          </a:p>
          <a:p>
            <a:endParaRPr lang="en-US">
              <a:latin typeface="Avenir Next LT Pro"/>
            </a:endParaRPr>
          </a:p>
          <a:p>
            <a:r>
              <a:rPr lang="en-US">
                <a:latin typeface="Avenir Next LT Pro"/>
              </a:rPr>
              <a:t>Considering ban/moratorium</a:t>
            </a:r>
          </a:p>
          <a:p>
            <a:pPr marL="457200" indent="-457200">
              <a:buFont typeface="Arial" panose="020B0604020202020204" pitchFamily="34" charset="0"/>
              <a:buChar char="•"/>
            </a:pPr>
            <a:r>
              <a:rPr lang="en-US">
                <a:solidFill>
                  <a:srgbClr val="FF0000"/>
                </a:solidFill>
                <a:latin typeface="Avenir Next LT Pro"/>
              </a:rPr>
              <a:t>City of Santa Rosa</a:t>
            </a:r>
          </a:p>
          <a:p>
            <a:pPr marL="457200" indent="-457200">
              <a:buFont typeface="Arial" panose="020B0604020202020204" pitchFamily="34" charset="0"/>
              <a:buChar char="•"/>
            </a:pPr>
            <a:r>
              <a:rPr lang="en-US">
                <a:solidFill>
                  <a:srgbClr val="FF0000"/>
                </a:solidFill>
                <a:latin typeface="Avenir Next LT Pro"/>
              </a:rPr>
              <a:t>City of Sebastopol</a:t>
            </a:r>
          </a:p>
          <a:p>
            <a:pPr marL="457200" indent="-457200">
              <a:buFont typeface="Arial" panose="020B0604020202020204" pitchFamily="34" charset="0"/>
              <a:buChar char="•"/>
            </a:pPr>
            <a:r>
              <a:rPr lang="en-US">
                <a:latin typeface="Avenir Next LT Pro"/>
              </a:rPr>
              <a:t>City of Los Angeles</a:t>
            </a:r>
          </a:p>
          <a:p>
            <a:pPr marL="457200" indent="-457200">
              <a:buFont typeface="Arial" panose="020B0604020202020204" pitchFamily="34" charset="0"/>
              <a:buChar char="•"/>
            </a:pPr>
            <a:r>
              <a:rPr lang="en-US">
                <a:latin typeface="Avenir Next LT Pro"/>
              </a:rPr>
              <a:t>City of Santa Monica</a:t>
            </a:r>
          </a:p>
          <a:p>
            <a:pPr marL="457200" indent="-457200">
              <a:buFont typeface="Arial" panose="020B0604020202020204" pitchFamily="34" charset="0"/>
              <a:buChar char="•"/>
            </a:pPr>
            <a:r>
              <a:rPr lang="en-US">
                <a:latin typeface="Avenir Next LT Pro"/>
              </a:rPr>
              <a:t>City of Sunnyvale</a:t>
            </a:r>
          </a:p>
        </p:txBody>
      </p:sp>
    </p:spTree>
    <p:extLst>
      <p:ext uri="{BB962C8B-B14F-4D97-AF65-F5344CB8AC3E}">
        <p14:creationId xmlns:p14="http://schemas.microsoft.com/office/powerpoint/2010/main" val="100818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B812-F3A6-32B4-B45F-975B7A63D75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A41E39-565E-37E6-3F48-73CC0A3561D0}"/>
              </a:ext>
            </a:extLst>
          </p:cNvPr>
          <p:cNvSpPr txBox="1"/>
          <p:nvPr/>
        </p:nvSpPr>
        <p:spPr>
          <a:xfrm>
            <a:off x="325821" y="327424"/>
            <a:ext cx="11013398" cy="523220"/>
          </a:xfrm>
          <a:prstGeom prst="rect">
            <a:avLst/>
          </a:prstGeom>
          <a:noFill/>
        </p:spPr>
        <p:txBody>
          <a:bodyPr wrap="square">
            <a:spAutoFit/>
          </a:bodyPr>
          <a:lstStyle/>
          <a:p>
            <a:r>
              <a:rPr lang="en-US" sz="2800" b="1">
                <a:latin typeface="Avenir Next LT Pro" panose="020B0504020202020204" pitchFamily="34" charset="0"/>
              </a:rPr>
              <a:t> Findings: Financial Impacts</a:t>
            </a:r>
          </a:p>
        </p:txBody>
      </p:sp>
      <p:graphicFrame>
        <p:nvGraphicFramePr>
          <p:cNvPr id="2" name="Table 1">
            <a:extLst>
              <a:ext uri="{FF2B5EF4-FFF2-40B4-BE49-F238E27FC236}">
                <a16:creationId xmlns:a16="http://schemas.microsoft.com/office/drawing/2014/main" id="{EEAC370A-3C92-1229-9813-9182CB661F05}"/>
              </a:ext>
            </a:extLst>
          </p:cNvPr>
          <p:cNvGraphicFramePr>
            <a:graphicFrameLocks noGrp="1"/>
          </p:cNvGraphicFramePr>
          <p:nvPr>
            <p:extLst>
              <p:ext uri="{D42A27DB-BD31-4B8C-83A1-F6EECF244321}">
                <p14:modId xmlns:p14="http://schemas.microsoft.com/office/powerpoint/2010/main" val="767226992"/>
              </p:ext>
            </p:extLst>
          </p:nvPr>
        </p:nvGraphicFramePr>
        <p:xfrm>
          <a:off x="325821" y="1211579"/>
          <a:ext cx="11561378" cy="5437615"/>
        </p:xfrm>
        <a:graphic>
          <a:graphicData uri="http://schemas.openxmlformats.org/drawingml/2006/table">
            <a:tbl>
              <a:tblPr firstRow="1" bandRow="1">
                <a:tableStyleId>{5C22544A-7EE6-4342-B048-85BDC9FD1C3A}</a:tableStyleId>
              </a:tblPr>
              <a:tblGrid>
                <a:gridCol w="1101321">
                  <a:extLst>
                    <a:ext uri="{9D8B030D-6E8A-4147-A177-3AD203B41FA5}">
                      <a16:colId xmlns:a16="http://schemas.microsoft.com/office/drawing/2014/main" val="2262557730"/>
                    </a:ext>
                  </a:extLst>
                </a:gridCol>
                <a:gridCol w="4469161">
                  <a:extLst>
                    <a:ext uri="{9D8B030D-6E8A-4147-A177-3AD203B41FA5}">
                      <a16:colId xmlns:a16="http://schemas.microsoft.com/office/drawing/2014/main" val="1778114244"/>
                    </a:ext>
                  </a:extLst>
                </a:gridCol>
                <a:gridCol w="5990896">
                  <a:extLst>
                    <a:ext uri="{9D8B030D-6E8A-4147-A177-3AD203B41FA5}">
                      <a16:colId xmlns:a16="http://schemas.microsoft.com/office/drawing/2014/main" val="3171287159"/>
                    </a:ext>
                  </a:extLst>
                </a:gridCol>
              </a:tblGrid>
              <a:tr h="521837">
                <a:tc>
                  <a:txBody>
                    <a:bodyPr/>
                    <a:lstStyle/>
                    <a:p>
                      <a:endParaRPr lang="en-US">
                        <a:latin typeface="Avenir Next LT Pro Demi" panose="020B0704020202020204" pitchFamily="34" charset="0"/>
                      </a:endParaRPr>
                    </a:p>
                  </a:txBody>
                  <a:tcPr>
                    <a:noFill/>
                  </a:tcPr>
                </a:tc>
                <a:tc>
                  <a:txBody>
                    <a:bodyPr/>
                    <a:lstStyle/>
                    <a:p>
                      <a:r>
                        <a:rPr lang="en-US">
                          <a:latin typeface="Avenir Next LT Pro Demi" panose="020B0704020202020204" pitchFamily="34" charset="0"/>
                        </a:rPr>
                        <a:t>Natural Grass</a:t>
                      </a:r>
                    </a:p>
                  </a:txBody>
                  <a:tcPr/>
                </a:tc>
                <a:tc>
                  <a:txBody>
                    <a:bodyPr/>
                    <a:lstStyle/>
                    <a:p>
                      <a:r>
                        <a:rPr lang="en-US">
                          <a:latin typeface="Avenir Next LT Pro Demi" panose="020B0704020202020204" pitchFamily="34" charset="0"/>
                        </a:rPr>
                        <a:t>Artificial Turf</a:t>
                      </a:r>
                    </a:p>
                  </a:txBody>
                  <a:tcPr/>
                </a:tc>
                <a:extLst>
                  <a:ext uri="{0D108BD9-81ED-4DB2-BD59-A6C34878D82A}">
                    <a16:rowId xmlns:a16="http://schemas.microsoft.com/office/drawing/2014/main" val="1449155395"/>
                  </a:ext>
                </a:extLst>
              </a:tr>
              <a:tr h="1239682">
                <a:tc>
                  <a:txBody>
                    <a:bodyPr/>
                    <a:lstStyle/>
                    <a:p>
                      <a:r>
                        <a:rPr lang="en-US">
                          <a:latin typeface="Avenir Next LT Pro Demi" panose="020B0704020202020204" pitchFamily="34" charset="0"/>
                        </a:rPr>
                        <a:t>Pros</a:t>
                      </a:r>
                    </a:p>
                  </a:txBody>
                  <a:tcPr/>
                </a:tc>
                <a:tc>
                  <a:txBody>
                    <a:bodyPr/>
                    <a:lstStyle/>
                    <a:p>
                      <a:pPr marL="457200" indent="-457200">
                        <a:buFont typeface="Arial" panose="020B0604020202020204" pitchFamily="34" charset="0"/>
                        <a:buChar char="•"/>
                      </a:pPr>
                      <a:r>
                        <a:rPr lang="en-US" sz="1800" b="1">
                          <a:effectLst/>
                          <a:latin typeface="Avenir Next LT Pro" panose="020B0504020202020204" pitchFamily="34" charset="0"/>
                        </a:rPr>
                        <a:t>Less expensive upfront installation</a:t>
                      </a:r>
                    </a:p>
                    <a:p>
                      <a:pPr marL="457200" indent="-457200">
                        <a:buFont typeface="Arial" panose="020B0604020202020204" pitchFamily="34" charset="0"/>
                        <a:buChar char="•"/>
                      </a:pPr>
                      <a:r>
                        <a:rPr lang="en-US" sz="1800" b="1">
                          <a:effectLst/>
                          <a:latin typeface="Avenir Next LT Pro" panose="020B0504020202020204" pitchFamily="34" charset="0"/>
                        </a:rPr>
                        <a:t>Stable long-term costs</a:t>
                      </a:r>
                    </a:p>
                    <a:p>
                      <a:pPr marL="457200" indent="-457200">
                        <a:buFont typeface="Arial" panose="020B0604020202020204" pitchFamily="34" charset="0"/>
                        <a:buChar char="•"/>
                      </a:pPr>
                      <a:r>
                        <a:rPr lang="en-US" sz="1800" b="1">
                          <a:effectLst/>
                          <a:latin typeface="Avenir Next LT Pro" panose="020B0504020202020204" pitchFamily="34" charset="0"/>
                        </a:rPr>
                        <a:t>Resilient grasses use less water</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latin typeface="Avenir Next LT Pro" panose="020B0504020202020204" pitchFamily="34" charset="0"/>
                        </a:rPr>
                        <a:t>Generally less water use</a:t>
                      </a:r>
                      <a:endParaRPr lang="en-US" sz="1800">
                        <a:latin typeface="Avenir Next LT Pro" panose="020B0504020202020204" pitchFamily="34" charset="0"/>
                      </a:endParaRPr>
                    </a:p>
                    <a:p>
                      <a:pPr marL="457200" indent="-457200">
                        <a:buFont typeface="Arial" panose="020B0604020202020204" pitchFamily="34" charset="0"/>
                        <a:buChar char="•"/>
                      </a:pPr>
                      <a:r>
                        <a:rPr lang="en-US" sz="1800">
                          <a:latin typeface="Avenir Next LT Pro" panose="020B0504020202020204" pitchFamily="34" charset="0"/>
                        </a:rPr>
                        <a:t>Provides more playing time – rainy seasons</a:t>
                      </a:r>
                    </a:p>
                  </a:txBody>
                  <a:tcPr/>
                </a:tc>
                <a:extLst>
                  <a:ext uri="{0D108BD9-81ED-4DB2-BD59-A6C34878D82A}">
                    <a16:rowId xmlns:a16="http://schemas.microsoft.com/office/drawing/2014/main" val="2440598342"/>
                  </a:ext>
                </a:extLst>
              </a:tr>
              <a:tr h="3676096">
                <a:tc>
                  <a:txBody>
                    <a:bodyPr/>
                    <a:lstStyle/>
                    <a:p>
                      <a:r>
                        <a:rPr lang="en-US">
                          <a:latin typeface="Avenir Next LT Pro Demi" panose="020B0704020202020204" pitchFamily="34" charset="0"/>
                        </a:rPr>
                        <a:t>Cons</a:t>
                      </a:r>
                    </a:p>
                  </a:txBody>
                  <a:tcPr/>
                </a:tc>
                <a:tc>
                  <a:txBody>
                    <a:bodyPr/>
                    <a:lstStyle/>
                    <a:p>
                      <a:pPr marL="457200" lvl="0" indent="-336550">
                        <a:spcBef>
                          <a:spcPts val="400"/>
                        </a:spcBef>
                        <a:buSzPts val="1700"/>
                        <a:buFont typeface="Arial" panose="020B0604020202020204" pitchFamily="34" charset="0"/>
                        <a:buChar char="•"/>
                      </a:pPr>
                      <a:r>
                        <a:rPr lang="en-US" sz="1800" b="1">
                          <a:latin typeface="Avenir Next LT Pro" panose="020B0504020202020204" pitchFamily="34" charset="0"/>
                          <a:sym typeface="Arial"/>
                        </a:rPr>
                        <a:t>More frequent maintenance needs</a:t>
                      </a:r>
                    </a:p>
                    <a:p>
                      <a:pPr marL="457200" indent="-336550">
                        <a:spcBef>
                          <a:spcPts val="400"/>
                        </a:spcBef>
                        <a:buSzPts val="1700"/>
                        <a:buFont typeface="Arial" panose="020B0604020202020204" pitchFamily="34" charset="0"/>
                        <a:buChar char="•"/>
                      </a:pPr>
                      <a:r>
                        <a:rPr lang="en-US" sz="1800">
                          <a:latin typeface="Avenir Next LT Pro" panose="020B0504020202020204" pitchFamily="34" charset="0"/>
                        </a:rPr>
                        <a:t>Liability / Injury risk in the case of improper maintenance</a:t>
                      </a:r>
                    </a:p>
                    <a:p>
                      <a:pPr marL="457200" indent="-336550">
                        <a:spcBef>
                          <a:spcPts val="400"/>
                        </a:spcBef>
                        <a:buSzPts val="1700"/>
                        <a:buFont typeface="Arial" panose="020B0604020202020204" pitchFamily="34" charset="0"/>
                        <a:buChar char="•"/>
                      </a:pPr>
                      <a:r>
                        <a:rPr lang="en-US" sz="1800">
                          <a:latin typeface="Avenir Next LT Pro" panose="020B0504020202020204" pitchFamily="34" charset="0"/>
                          <a:sym typeface="Arial"/>
                        </a:rPr>
                        <a:t>Currently provides less playing time year-round (rainy seasons)</a:t>
                      </a:r>
                    </a:p>
                    <a:p>
                      <a:pPr marL="120650" indent="0">
                        <a:spcBef>
                          <a:spcPts val="400"/>
                        </a:spcBef>
                        <a:buSzPts val="1700"/>
                        <a:buFont typeface="Arial" panose="020B0604020202020204" pitchFamily="34" charset="0"/>
                        <a:buNone/>
                      </a:pPr>
                      <a:endParaRPr lang="en-US" sz="1800">
                        <a:latin typeface="Avenir Next LT Pro" panose="020B0504020202020204" pitchFamily="34" charset="0"/>
                        <a:sym typeface="Arial"/>
                      </a:endParaRPr>
                    </a:p>
                    <a:p>
                      <a:endParaRPr lang="en-US">
                        <a:latin typeface="Avenir Next LT Pro" panose="020B0504020202020204" pitchFamily="34" charset="0"/>
                      </a:endParaRPr>
                    </a:p>
                  </a:txBody>
                  <a:tcPr/>
                </a:tc>
                <a:tc>
                  <a:txBody>
                    <a:bodyPr/>
                    <a:lstStyle/>
                    <a:p>
                      <a:pPr marL="406400" marR="0" lvl="0" indent="-285750" algn="l" defTabSz="914400" rtl="0" eaLnBrk="1" fontAlgn="auto" latinLnBrk="0" hangingPunct="1">
                        <a:lnSpc>
                          <a:spcPct val="100000"/>
                        </a:lnSpc>
                        <a:spcBef>
                          <a:spcPts val="400"/>
                        </a:spcBef>
                        <a:spcAft>
                          <a:spcPts val="0"/>
                        </a:spcAft>
                        <a:buClrTx/>
                        <a:buSzPts val="1700"/>
                        <a:buFont typeface="Arial" panose="020B0604020202020204" pitchFamily="34" charset="0"/>
                        <a:buChar char="•"/>
                        <a:tabLst/>
                        <a:defRPr/>
                      </a:pPr>
                      <a:r>
                        <a:rPr lang="en-US" sz="1800" b="1">
                          <a:latin typeface="Avenir Next LT Pro" panose="020B0504020202020204" pitchFamily="34" charset="0"/>
                          <a:sym typeface="Arial"/>
                        </a:rPr>
                        <a:t>Increasing installation, replacement, and disposal costs disposal costs across industry</a:t>
                      </a:r>
                    </a:p>
                    <a:p>
                      <a:pPr marL="406400" lvl="0" indent="-285750">
                        <a:spcBef>
                          <a:spcPts val="400"/>
                        </a:spcBef>
                        <a:buSzPts val="1700"/>
                        <a:buFont typeface="Arial" panose="020B0604020202020204" pitchFamily="34" charset="0"/>
                        <a:buChar char="•"/>
                      </a:pPr>
                      <a:r>
                        <a:rPr lang="en-US" sz="1800" b="1">
                          <a:latin typeface="Avenir Next LT Pro" panose="020B0504020202020204" pitchFamily="34" charset="0"/>
                          <a:sym typeface="Arial"/>
                        </a:rPr>
                        <a:t>Specialized maintenance needs – disinfectant &amp; repair</a:t>
                      </a:r>
                    </a:p>
                    <a:p>
                      <a:pPr marL="406400" marR="0" lvl="0" indent="-285750" algn="l" defTabSz="914400" rtl="0" eaLnBrk="1" fontAlgn="auto" latinLnBrk="0" hangingPunct="1">
                        <a:lnSpc>
                          <a:spcPct val="100000"/>
                        </a:lnSpc>
                        <a:spcBef>
                          <a:spcPts val="400"/>
                        </a:spcBef>
                        <a:spcAft>
                          <a:spcPts val="0"/>
                        </a:spcAft>
                        <a:buClrTx/>
                        <a:buSzPts val="1700"/>
                        <a:buFont typeface="Arial" panose="020B0604020202020204" pitchFamily="34" charset="0"/>
                        <a:buChar char="•"/>
                        <a:tabLst/>
                        <a:defRPr/>
                      </a:pPr>
                      <a:r>
                        <a:rPr lang="en-US" sz="1800" b="1">
                          <a:latin typeface="Avenir Next LT Pro" panose="020B0504020202020204" pitchFamily="34" charset="0"/>
                        </a:rPr>
                        <a:t>Conversion back to natural grass requires mitigation of long-term soil damage</a:t>
                      </a:r>
                      <a:endParaRPr lang="en-US" sz="1800" b="1">
                        <a:latin typeface="Avenir Next LT Pro" panose="020B0504020202020204" pitchFamily="34" charset="0"/>
                        <a:sym typeface="Arial"/>
                      </a:endParaRPr>
                    </a:p>
                    <a:p>
                      <a:pPr marL="406400" indent="-285750">
                        <a:spcBef>
                          <a:spcPts val="400"/>
                        </a:spcBef>
                        <a:buSzPts val="1700"/>
                        <a:buFont typeface="Arial" panose="020B0604020202020204" pitchFamily="34" charset="0"/>
                        <a:buChar char="•"/>
                      </a:pPr>
                      <a:r>
                        <a:rPr lang="en-US" sz="1800">
                          <a:latin typeface="Avenir Next LT Pro" panose="020B0504020202020204" pitchFamily="34" charset="0"/>
                        </a:rPr>
                        <a:t>Liability </a:t>
                      </a:r>
                    </a:p>
                    <a:p>
                      <a:pPr marL="863600" marR="0" lvl="1" indent="-285750" algn="l" defTabSz="914400" rtl="0" eaLnBrk="1" fontAlgn="auto" latinLnBrk="0" hangingPunct="1">
                        <a:lnSpc>
                          <a:spcPct val="100000"/>
                        </a:lnSpc>
                        <a:spcBef>
                          <a:spcPts val="400"/>
                        </a:spcBef>
                        <a:spcAft>
                          <a:spcPts val="0"/>
                        </a:spcAft>
                        <a:buClrTx/>
                        <a:buSzPts val="1700"/>
                        <a:buFont typeface="Arial" panose="020B0604020202020204" pitchFamily="34" charset="0"/>
                        <a:buChar char="•"/>
                        <a:tabLst/>
                        <a:defRPr/>
                      </a:pPr>
                      <a:r>
                        <a:rPr lang="en-US" sz="1800" b="1">
                          <a:latin typeface="Avenir Next LT Pro" panose="020B0504020202020204" pitchFamily="34" charset="0"/>
                        </a:rPr>
                        <a:t>Many unknown chemicals</a:t>
                      </a:r>
                      <a:endParaRPr lang="en-US" sz="1800">
                        <a:latin typeface="Avenir Next LT Pro" panose="020B0504020202020204" pitchFamily="34" charset="0"/>
                      </a:endParaRPr>
                    </a:p>
                    <a:p>
                      <a:pPr marL="863600" lvl="1" indent="-285750">
                        <a:spcBef>
                          <a:spcPts val="400"/>
                        </a:spcBef>
                        <a:buSzPts val="1700"/>
                        <a:buFont typeface="Arial" panose="020B0604020202020204" pitchFamily="34" charset="0"/>
                        <a:buChar char="•"/>
                      </a:pPr>
                      <a:r>
                        <a:rPr lang="en-US" sz="1800">
                          <a:latin typeface="Avenir Next LT Pro" panose="020B0504020202020204" pitchFamily="34" charset="0"/>
                        </a:rPr>
                        <a:t>Injury risk in the case of improper maintenance</a:t>
                      </a:r>
                    </a:p>
                    <a:p>
                      <a:pPr marL="406400" lvl="0" indent="-285750">
                        <a:spcBef>
                          <a:spcPts val="400"/>
                        </a:spcBef>
                        <a:buSzPts val="1700"/>
                        <a:buFont typeface="Arial" panose="020B0604020202020204" pitchFamily="34" charset="0"/>
                        <a:buChar char="•"/>
                      </a:pPr>
                      <a:r>
                        <a:rPr lang="en-US" sz="1800">
                          <a:latin typeface="Avenir Next LT Pro" panose="020B0504020202020204" pitchFamily="34" charset="0"/>
                          <a:sym typeface="Arial"/>
                        </a:rPr>
                        <a:t>Extreme heat day limitations on playing time</a:t>
                      </a:r>
                    </a:p>
                    <a:p>
                      <a:pPr marL="406400" marR="0" lvl="0" indent="-285750" algn="l" defTabSz="914400" rtl="0" eaLnBrk="1" fontAlgn="auto" latinLnBrk="0" hangingPunct="1">
                        <a:lnSpc>
                          <a:spcPct val="100000"/>
                        </a:lnSpc>
                        <a:spcBef>
                          <a:spcPts val="400"/>
                        </a:spcBef>
                        <a:spcAft>
                          <a:spcPts val="0"/>
                        </a:spcAft>
                        <a:buClrTx/>
                        <a:buSzPts val="1700"/>
                        <a:buFont typeface="Arial" panose="020B0604020202020204" pitchFamily="34" charset="0"/>
                        <a:buChar char="•"/>
                        <a:tabLst/>
                        <a:defRPr/>
                      </a:pPr>
                      <a:r>
                        <a:rPr lang="en-US" sz="1800">
                          <a:latin typeface="Avenir Next LT Pro" panose="020B0504020202020204" pitchFamily="34" charset="0"/>
                          <a:sym typeface="Arial"/>
                        </a:rPr>
                        <a:t>More playing time year-round</a:t>
                      </a:r>
                    </a:p>
                  </a:txBody>
                  <a:tcPr/>
                </a:tc>
                <a:extLst>
                  <a:ext uri="{0D108BD9-81ED-4DB2-BD59-A6C34878D82A}">
                    <a16:rowId xmlns:a16="http://schemas.microsoft.com/office/drawing/2014/main" val="3299362066"/>
                  </a:ext>
                </a:extLst>
              </a:tr>
            </a:tbl>
          </a:graphicData>
        </a:graphic>
      </p:graphicFrame>
    </p:spTree>
    <p:extLst>
      <p:ext uri="{BB962C8B-B14F-4D97-AF65-F5344CB8AC3E}">
        <p14:creationId xmlns:p14="http://schemas.microsoft.com/office/powerpoint/2010/main" val="270966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3910-25E8-3746-2E02-2A60580A94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43B11C-8909-FD81-27CB-9F3E9FA1BAB2}"/>
              </a:ext>
            </a:extLst>
          </p:cNvPr>
          <p:cNvSpPr txBox="1"/>
          <p:nvPr/>
        </p:nvSpPr>
        <p:spPr>
          <a:xfrm>
            <a:off x="460617" y="295614"/>
            <a:ext cx="11013398" cy="6052939"/>
          </a:xfrm>
          <a:prstGeom prst="rect">
            <a:avLst/>
          </a:prstGeom>
          <a:noFill/>
        </p:spPr>
        <p:txBody>
          <a:bodyPr wrap="square">
            <a:spAutoFit/>
          </a:bodyPr>
          <a:lstStyle/>
          <a:p>
            <a:r>
              <a:rPr lang="en-US" sz="2800" b="1">
                <a:latin typeface="Avenir Next LT Pro" panose="020B0504020202020204" pitchFamily="34" charset="0"/>
              </a:rPr>
              <a:t> </a:t>
            </a:r>
          </a:p>
          <a:p>
            <a:pPr algn="ctr"/>
            <a:r>
              <a:rPr lang="en-US" sz="2800" b="1">
                <a:latin typeface="Avenir Next LT Pro" panose="020B0504020202020204" pitchFamily="34" charset="0"/>
              </a:rPr>
              <a:t>Recommendations to Zero Waste Sonoma Board of Directors</a:t>
            </a:r>
          </a:p>
          <a:p>
            <a:pPr algn="ctr"/>
            <a:r>
              <a:rPr lang="en-US" sz="2800" b="1">
                <a:latin typeface="Avenir Next LT Pro" panose="020B0504020202020204" pitchFamily="34" charset="0"/>
              </a:rPr>
              <a:t> </a:t>
            </a:r>
            <a:endParaRPr lang="en-US" sz="2400">
              <a:latin typeface="Avenir Next LT Pro" panose="020B0504020202020204" pitchFamily="34" charset="0"/>
              <a:sym typeface="Arial"/>
            </a:endParaRPr>
          </a:p>
          <a:p>
            <a:pPr marL="920750" lvl="1" indent="-342900">
              <a:spcBef>
                <a:spcPts val="400"/>
              </a:spcBef>
              <a:buSzPts val="1700"/>
              <a:buFont typeface="Courier New" panose="02070309020205020404" pitchFamily="49" charset="0"/>
              <a:buChar char="o"/>
            </a:pPr>
            <a:r>
              <a:rPr lang="en-US" sz="2400">
                <a:latin typeface="Avenir Next LT Pro" panose="020B0504020202020204" pitchFamily="34" charset="0"/>
                <a:sym typeface="Arial"/>
              </a:rPr>
              <a:t>Direct staff to develop a model ordinance to assist municipal staff in implementing a moratorium or ban on artificial turf until further research is conducted to ensure product safety</a:t>
            </a:r>
          </a:p>
          <a:p>
            <a:pPr marL="577850" lvl="1">
              <a:spcBef>
                <a:spcPts val="400"/>
              </a:spcBef>
              <a:buSzPts val="1700"/>
            </a:pPr>
            <a:endParaRPr lang="en-US" sz="2400">
              <a:latin typeface="Avenir Next LT Pro" panose="020B0504020202020204" pitchFamily="34" charset="0"/>
              <a:sym typeface="Arial"/>
            </a:endParaRPr>
          </a:p>
          <a:p>
            <a:pPr marL="920750" lvl="1" indent="-342900">
              <a:spcBef>
                <a:spcPts val="400"/>
              </a:spcBef>
              <a:buSzPts val="1700"/>
              <a:buFont typeface="Courier New" panose="02070309020205020404" pitchFamily="49" charset="0"/>
              <a:buChar char="o"/>
            </a:pPr>
            <a:r>
              <a:rPr lang="en-US" sz="2400">
                <a:latin typeface="Avenir Next LT Pro" panose="020B0504020202020204" pitchFamily="34" charset="0"/>
                <a:sym typeface="Arial"/>
              </a:rPr>
              <a:t>Require life-cycle cost analysis of both options before deciding on field material</a:t>
            </a:r>
          </a:p>
          <a:p>
            <a:pPr marL="920750" lvl="1" indent="-342900">
              <a:spcBef>
                <a:spcPts val="400"/>
              </a:spcBef>
              <a:buSzPts val="1700"/>
              <a:buFont typeface="Courier New" panose="02070309020205020404" pitchFamily="49" charset="0"/>
              <a:buChar char="o"/>
            </a:pPr>
            <a:endParaRPr lang="en-US" sz="2400">
              <a:latin typeface="Avenir Next LT Pro" panose="020B0504020202020204" pitchFamily="34" charset="0"/>
              <a:sym typeface="Arial"/>
            </a:endParaRPr>
          </a:p>
          <a:p>
            <a:pPr marL="920750" lvl="1" indent="-342900">
              <a:spcBef>
                <a:spcPts val="400"/>
              </a:spcBef>
              <a:buSzPts val="1700"/>
              <a:buFont typeface="Courier New" panose="02070309020205020404" pitchFamily="49" charset="0"/>
              <a:buChar char="o"/>
            </a:pPr>
            <a:r>
              <a:rPr lang="en-US" sz="2400">
                <a:latin typeface="Avenir Next LT Pro" panose="020B0504020202020204" pitchFamily="34" charset="0"/>
                <a:sym typeface="Arial"/>
              </a:rPr>
              <a:t>Require responsible replacement/disposal in turf installation contracts</a:t>
            </a:r>
          </a:p>
          <a:p>
            <a:pPr marL="920750" lvl="1" indent="-342900">
              <a:spcBef>
                <a:spcPts val="400"/>
              </a:spcBef>
              <a:buSzPts val="1700"/>
              <a:buFont typeface="Courier New" panose="02070309020205020404" pitchFamily="49" charset="0"/>
              <a:buChar char="o"/>
            </a:pPr>
            <a:endParaRPr lang="en-US" sz="2400">
              <a:latin typeface="Avenir Next LT Pro" panose="020B0504020202020204" pitchFamily="34" charset="0"/>
              <a:sym typeface="Arial"/>
            </a:endParaRPr>
          </a:p>
          <a:p>
            <a:pPr marL="920750" lvl="1" indent="-342900">
              <a:spcBef>
                <a:spcPts val="400"/>
              </a:spcBef>
              <a:buSzPts val="1700"/>
              <a:buFont typeface="Courier New" panose="02070309020205020404" pitchFamily="49" charset="0"/>
              <a:buChar char="o"/>
            </a:pPr>
            <a:r>
              <a:rPr lang="en-US" sz="2400">
                <a:latin typeface="Avenir Next LT Pro" panose="020B0504020202020204" pitchFamily="34" charset="0"/>
                <a:sym typeface="Arial"/>
              </a:rPr>
              <a:t>Collect, analyze, and maintain data regarding turf (artificial and natural grass) installation, replacement, and disposal in Sonoma County </a:t>
            </a:r>
          </a:p>
          <a:p>
            <a:endParaRPr lang="en-US" sz="1600">
              <a:effectLst/>
              <a:latin typeface="Avenir Next LT Pro" panose="020B0504020202020204" pitchFamily="34" charset="0"/>
            </a:endParaRPr>
          </a:p>
        </p:txBody>
      </p:sp>
    </p:spTree>
    <p:extLst>
      <p:ext uri="{BB962C8B-B14F-4D97-AF65-F5344CB8AC3E}">
        <p14:creationId xmlns:p14="http://schemas.microsoft.com/office/powerpoint/2010/main" val="408985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9AF1-8F55-D38E-A044-1D922C9F49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4ECD72-D5BD-D510-24BB-487C1D8C6C76}"/>
              </a:ext>
            </a:extLst>
          </p:cNvPr>
          <p:cNvSpPr txBox="1"/>
          <p:nvPr/>
        </p:nvSpPr>
        <p:spPr>
          <a:xfrm>
            <a:off x="633959" y="2382559"/>
            <a:ext cx="10924082" cy="2092881"/>
          </a:xfrm>
          <a:prstGeom prst="rect">
            <a:avLst/>
          </a:prstGeom>
          <a:noFill/>
        </p:spPr>
        <p:txBody>
          <a:bodyPr wrap="square">
            <a:spAutoFit/>
          </a:bodyPr>
          <a:lstStyle/>
          <a:p>
            <a:pPr algn="ctr"/>
            <a:r>
              <a:rPr lang="en-US" sz="3200" b="1">
                <a:latin typeface="Avenir Next LT Pro" panose="020B0504020202020204" pitchFamily="34" charset="0"/>
              </a:rPr>
              <a:t>Artificial Turf vs Natural Grass Fields</a:t>
            </a:r>
            <a:br>
              <a:rPr lang="en-US" sz="2400" b="1">
                <a:latin typeface="Avenir Next LT Pro" panose="020B0504020202020204" pitchFamily="34" charset="0"/>
              </a:rPr>
            </a:br>
            <a:r>
              <a:rPr lang="en-US" sz="2400">
                <a:latin typeface="Avenir Next LT Pro" panose="020B0504020202020204" pitchFamily="34" charset="0"/>
              </a:rPr>
              <a:t>November 20, 2025</a:t>
            </a:r>
          </a:p>
          <a:p>
            <a:pPr algn="ctr"/>
            <a:endParaRPr lang="en-US" sz="3200">
              <a:effectLst/>
              <a:latin typeface="Avenir Next LT Pro" panose="020B0504020202020204" pitchFamily="34" charset="0"/>
            </a:endParaRPr>
          </a:p>
          <a:p>
            <a:pPr algn="ctr"/>
            <a:r>
              <a:rPr lang="en-US" sz="2400" b="1">
                <a:latin typeface="Avenir Next LT Pro" panose="020B0504020202020204" pitchFamily="34" charset="0"/>
              </a:rPr>
              <a:t>Artificial Turf Ad Hoc</a:t>
            </a:r>
            <a:r>
              <a:rPr lang="en-US" sz="2400">
                <a:latin typeface="Avenir Next LT Pro" panose="020B0504020202020204" pitchFamily="34" charset="0"/>
              </a:rPr>
              <a:t> </a:t>
            </a:r>
            <a:r>
              <a:rPr lang="en-US" sz="2400" b="1">
                <a:latin typeface="Avenir Next LT Pro" panose="020B0504020202020204" pitchFamily="34" charset="0"/>
              </a:rPr>
              <a:t>Committee</a:t>
            </a:r>
          </a:p>
          <a:p>
            <a:pPr algn="ctr"/>
            <a:r>
              <a:rPr lang="en-US">
                <a:latin typeface="Avenir Next LT Pro" panose="020B0504020202020204" pitchFamily="34" charset="0"/>
              </a:rPr>
              <a:t>formed Dec 12, 2024 Sonoma County Local Task Force (LTF) on Integrated Waste Management</a:t>
            </a:r>
            <a:endParaRPr lang="en-US">
              <a:effectLst/>
              <a:latin typeface="Avenir Next LT Pro" panose="020B0504020202020204" pitchFamily="34" charset="0"/>
            </a:endParaRPr>
          </a:p>
        </p:txBody>
      </p:sp>
      <p:sp>
        <p:nvSpPr>
          <p:cNvPr id="2" name="TextBox 1">
            <a:extLst>
              <a:ext uri="{FF2B5EF4-FFF2-40B4-BE49-F238E27FC236}">
                <a16:creationId xmlns:a16="http://schemas.microsoft.com/office/drawing/2014/main" id="{59D57083-EC48-54BC-13BE-EEA8B1706DAC}"/>
              </a:ext>
            </a:extLst>
          </p:cNvPr>
          <p:cNvSpPr txBox="1"/>
          <p:nvPr/>
        </p:nvSpPr>
        <p:spPr>
          <a:xfrm>
            <a:off x="633959" y="429957"/>
            <a:ext cx="10924082" cy="1015663"/>
          </a:xfrm>
          <a:prstGeom prst="rect">
            <a:avLst/>
          </a:prstGeom>
          <a:noFill/>
        </p:spPr>
        <p:txBody>
          <a:bodyPr wrap="square">
            <a:spAutoFit/>
          </a:bodyPr>
          <a:lstStyle/>
          <a:p>
            <a:pPr algn="ctr"/>
            <a:r>
              <a:rPr lang="en-US" sz="6000" b="1">
                <a:latin typeface="Avenir Next LT Pro" panose="020B0504020202020204" pitchFamily="34" charset="0"/>
              </a:rPr>
              <a:t>Discussion / Questions</a:t>
            </a:r>
            <a:endParaRPr lang="en-US" sz="4000">
              <a:effectLst/>
              <a:latin typeface="Avenir Next LT Pro" panose="020B0504020202020204" pitchFamily="34" charset="0"/>
            </a:endParaRPr>
          </a:p>
        </p:txBody>
      </p:sp>
      <p:pic>
        <p:nvPicPr>
          <p:cNvPr id="6" name="Picture 2" descr="Zero Waste Sonoma Logo">
            <a:extLst>
              <a:ext uri="{FF2B5EF4-FFF2-40B4-BE49-F238E27FC236}">
                <a16:creationId xmlns:a16="http://schemas.microsoft.com/office/drawing/2014/main" id="{B49BA8BC-B381-14B1-AC64-F1DA9DEA29FC}"/>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440410" y="5076812"/>
            <a:ext cx="3311179" cy="152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2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3897-6C50-2A95-EE4A-DC89B2CD7A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D75D0A-A8D6-69CB-871E-86D00624689E}"/>
              </a:ext>
            </a:extLst>
          </p:cNvPr>
          <p:cNvSpPr txBox="1"/>
          <p:nvPr/>
        </p:nvSpPr>
        <p:spPr>
          <a:xfrm>
            <a:off x="614120" y="765421"/>
            <a:ext cx="10963759" cy="5909310"/>
          </a:xfrm>
          <a:prstGeom prst="rect">
            <a:avLst/>
          </a:prstGeom>
          <a:noFill/>
        </p:spPr>
        <p:txBody>
          <a:bodyPr wrap="square" lIns="91440" tIns="45720" rIns="91440" bIns="45720" anchor="t">
            <a:spAutoFit/>
          </a:bodyPr>
          <a:lstStyle/>
          <a:p>
            <a:pPr algn="ctr"/>
            <a:r>
              <a:rPr lang="en-US" sz="3600" b="1">
                <a:latin typeface="Avenir Next LT Pro"/>
              </a:rPr>
              <a:t>Introduction</a:t>
            </a:r>
            <a:endParaRPr lang="en-US" sz="3600" b="1">
              <a:effectLst/>
              <a:latin typeface="Avenir Next LT Pro"/>
            </a:endParaRPr>
          </a:p>
          <a:p>
            <a:pPr marL="342900" indent="-342900">
              <a:buFont typeface="Arial" panose="020B0604020202020204" pitchFamily="34" charset="0"/>
              <a:buChar char="•"/>
            </a:pPr>
            <a:endParaRPr lang="en-US">
              <a:effectLst/>
              <a:latin typeface="Avenir Next LT Pro" panose="020B0504020202020204" pitchFamily="34" charset="0"/>
            </a:endParaRPr>
          </a:p>
          <a:p>
            <a:endParaRPr lang="en-US" sz="1000">
              <a:effectLst/>
              <a:latin typeface="Avenir Next LT Pro" panose="020B0504020202020204" pitchFamily="34" charset="0"/>
            </a:endParaRPr>
          </a:p>
          <a:p>
            <a:pPr marL="285750" indent="-285750">
              <a:spcAft>
                <a:spcPts val="2400"/>
              </a:spcAft>
              <a:buFont typeface="Arial"/>
              <a:buChar char="•"/>
            </a:pPr>
            <a:r>
              <a:rPr lang="en-US">
                <a:latin typeface="Avenir Next LT Pro" panose="020B0504020202020204" pitchFamily="34" charset="0"/>
                <a:ea typeface="+mn-lt"/>
                <a:cs typeface="+mn-lt"/>
              </a:rPr>
              <a:t>The LTF was formed as a requirement of the AB 939 Integrated Waste Management act of 1989</a:t>
            </a:r>
            <a:endParaRPr lang="en-US">
              <a:latin typeface="Avenir Next LT Pro" panose="020B0504020202020204" pitchFamily="34" charset="0"/>
            </a:endParaRPr>
          </a:p>
          <a:p>
            <a:pPr marL="285750" indent="-285750">
              <a:spcAft>
                <a:spcPts val="2400"/>
              </a:spcAft>
              <a:buFont typeface="Arial"/>
              <a:buChar char="•"/>
            </a:pPr>
            <a:r>
              <a:rPr lang="en-US">
                <a:latin typeface="Avenir Next LT Pro" panose="020B0504020202020204" pitchFamily="34" charset="0"/>
                <a:ea typeface="+mn-lt"/>
                <a:cs typeface="+mn-lt"/>
              </a:rPr>
              <a:t>The LTF was formed as an advisory group to the Board of Supervisors and Zero Waste Sonoma on Integrated Waste Management issues</a:t>
            </a:r>
            <a:endParaRPr lang="en-US">
              <a:latin typeface="Avenir Next LT Pro" panose="020B0504020202020204" pitchFamily="34" charset="0"/>
            </a:endParaRPr>
          </a:p>
          <a:p>
            <a:pPr marL="285750" indent="-285750">
              <a:spcAft>
                <a:spcPts val="2400"/>
              </a:spcAft>
              <a:buFont typeface="Arial"/>
              <a:buChar char="•"/>
            </a:pPr>
            <a:r>
              <a:rPr lang="en-US">
                <a:latin typeface="Avenir Next LT Pro" panose="020B0504020202020204" pitchFamily="34" charset="0"/>
                <a:ea typeface="+mn-lt"/>
                <a:cs typeface="+mn-lt"/>
              </a:rPr>
              <a:t>LTF formed an Ad Hoc committee to study and compare the benefits and impacts of using natural grass versus artificial turf for community sports fields</a:t>
            </a:r>
            <a:endParaRPr lang="en-US">
              <a:latin typeface="Avenir Next LT Pro" panose="020B0504020202020204" pitchFamily="34" charset="0"/>
            </a:endParaRPr>
          </a:p>
          <a:p>
            <a:pPr marL="285750" indent="-285750">
              <a:spcAft>
                <a:spcPts val="2400"/>
              </a:spcAft>
              <a:buFont typeface="Arial"/>
              <a:buChar char="•"/>
            </a:pPr>
            <a:r>
              <a:rPr lang="en-US">
                <a:latin typeface="Avenir Next LT Pro" panose="020B0504020202020204" pitchFamily="34" charset="0"/>
                <a:ea typeface="+mn-lt"/>
                <a:cs typeface="+mn-lt"/>
              </a:rPr>
              <a:t>LTF’s initial primary focus was on the solid waste, recycling and environmental impacts of these alternatives</a:t>
            </a:r>
            <a:endParaRPr lang="en-US">
              <a:latin typeface="Avenir Next LT Pro" panose="020B0504020202020204" pitchFamily="34" charset="0"/>
            </a:endParaRPr>
          </a:p>
          <a:p>
            <a:pPr marL="285750" indent="-285750">
              <a:spcAft>
                <a:spcPts val="2400"/>
              </a:spcAft>
              <a:buFont typeface="Arial"/>
              <a:buChar char="•"/>
            </a:pPr>
            <a:r>
              <a:rPr lang="en-US">
                <a:latin typeface="Avenir Next LT Pro" panose="020B0504020202020204" pitchFamily="34" charset="0"/>
                <a:ea typeface="+mn-lt"/>
                <a:cs typeface="+mn-lt"/>
              </a:rPr>
              <a:t>The group’s research also included a review of Public Health and Safety and Financial issues</a:t>
            </a:r>
            <a:endParaRPr lang="en-US">
              <a:latin typeface="Avenir Next LT Pro" panose="020B0504020202020204" pitchFamily="34" charset="0"/>
            </a:endParaRPr>
          </a:p>
          <a:p>
            <a:pPr marL="285750" indent="-285750">
              <a:spcAft>
                <a:spcPts val="2400"/>
              </a:spcAft>
              <a:buFont typeface="Arial"/>
              <a:buChar char="•"/>
            </a:pPr>
            <a:r>
              <a:rPr lang="en-US">
                <a:latin typeface="Avenir Next LT Pro" panose="020B0504020202020204" pitchFamily="34" charset="0"/>
                <a:ea typeface="+mn-lt"/>
                <a:cs typeface="+mn-lt"/>
              </a:rPr>
              <a:t>The group’s findings and recommendations are included in this presentation</a:t>
            </a:r>
            <a:endParaRPr lang="en-US">
              <a:latin typeface="Avenir Next LT Pro" panose="020B0504020202020204" pitchFamily="34" charset="0"/>
            </a:endParaRPr>
          </a:p>
          <a:p>
            <a:endParaRPr lang="en-US" sz="2400">
              <a:effectLst/>
              <a:latin typeface="Avenir Next LT Pro" panose="020B0504020202020204" pitchFamily="34" charset="0"/>
            </a:endParaRPr>
          </a:p>
        </p:txBody>
      </p:sp>
    </p:spTree>
    <p:extLst>
      <p:ext uri="{BB962C8B-B14F-4D97-AF65-F5344CB8AC3E}">
        <p14:creationId xmlns:p14="http://schemas.microsoft.com/office/powerpoint/2010/main" val="176182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A8623-F6CF-6429-73D0-4630441543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5F4825-1A6F-AE09-C027-DE77AF199280}"/>
              </a:ext>
            </a:extLst>
          </p:cNvPr>
          <p:cNvSpPr txBox="1"/>
          <p:nvPr/>
        </p:nvSpPr>
        <p:spPr>
          <a:xfrm>
            <a:off x="1440696" y="982176"/>
            <a:ext cx="9310608" cy="1938992"/>
          </a:xfrm>
          <a:prstGeom prst="rect">
            <a:avLst/>
          </a:prstGeom>
          <a:noFill/>
        </p:spPr>
        <p:txBody>
          <a:bodyPr wrap="square" lIns="91440" tIns="45720" rIns="91440" bIns="45720" anchor="t">
            <a:spAutoFit/>
          </a:bodyPr>
          <a:lstStyle/>
          <a:p>
            <a:pPr algn="ctr"/>
            <a:r>
              <a:rPr lang="en-US" sz="3600" b="1">
                <a:effectLst/>
                <a:latin typeface="Avenir Next LT Pro"/>
              </a:rPr>
              <a:t>Purpose of Ad Hoc Committee</a:t>
            </a:r>
          </a:p>
          <a:p>
            <a:pPr algn="ctr"/>
            <a:endParaRPr lang="en-US" sz="3600" b="1">
              <a:effectLst/>
              <a:latin typeface="Avenir Next LT Pro" panose="020B0504020202020204" pitchFamily="34" charset="0"/>
            </a:endParaRPr>
          </a:p>
          <a:p>
            <a:endParaRPr lang="en-US" sz="2400">
              <a:effectLst/>
              <a:latin typeface="Avenir Next LT Pro" panose="020B0504020202020204" pitchFamily="34" charset="0"/>
            </a:endParaRPr>
          </a:p>
          <a:p>
            <a:endParaRPr lang="en-US" sz="2400">
              <a:effectLst/>
              <a:latin typeface="Avenir Next LT Pro" panose="020B0504020202020204" pitchFamily="34" charset="0"/>
            </a:endParaRPr>
          </a:p>
        </p:txBody>
      </p:sp>
      <p:sp>
        <p:nvSpPr>
          <p:cNvPr id="4" name="TextBox 3">
            <a:extLst>
              <a:ext uri="{FF2B5EF4-FFF2-40B4-BE49-F238E27FC236}">
                <a16:creationId xmlns:a16="http://schemas.microsoft.com/office/drawing/2014/main" id="{690E88E2-EA74-B5E3-603E-956A8F98B4AE}"/>
              </a:ext>
            </a:extLst>
          </p:cNvPr>
          <p:cNvSpPr txBox="1"/>
          <p:nvPr/>
        </p:nvSpPr>
        <p:spPr>
          <a:xfrm>
            <a:off x="943620" y="2170657"/>
            <a:ext cx="10304759" cy="3907929"/>
          </a:xfrm>
          <a:prstGeom prst="rect">
            <a:avLst/>
          </a:prstGeom>
          <a:noFill/>
        </p:spPr>
        <p:txBody>
          <a:bodyPr wrap="square" lIns="91440" tIns="45720" rIns="91440" bIns="45720" anchor="t">
            <a:spAutoFit/>
          </a:bodyPr>
          <a:lstStyle/>
          <a:p>
            <a:pPr>
              <a:lnSpc>
                <a:spcPct val="150000"/>
              </a:lnSpc>
            </a:pPr>
            <a:r>
              <a:rPr lang="en-US" sz="2400">
                <a:latin typeface="Avenir Next LT Pro" panose="020B0504020202020204" pitchFamily="34" charset="0"/>
              </a:rPr>
              <a:t>To conduct a thorough analysis of the solid waste, recycling, environmental and other impacts, associated with the use of artificial turf compared to natural grass, and to provide the group’s findings and recommendations to Zero Waste Sonoma, the Board of Supervisors (BOS) or other Sonoma County jurisdictions to help inform policy decisions regarding the future use of these materials, with a focus on minimizing landfill waste and environmental harm.</a:t>
            </a:r>
          </a:p>
        </p:txBody>
      </p:sp>
    </p:spTree>
    <p:extLst>
      <p:ext uri="{BB962C8B-B14F-4D97-AF65-F5344CB8AC3E}">
        <p14:creationId xmlns:p14="http://schemas.microsoft.com/office/powerpoint/2010/main" val="192218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1302-7D84-FA28-00F1-B3926CB6AA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C3CED5-44E0-6C3B-B61A-2D01C49BF70B}"/>
              </a:ext>
            </a:extLst>
          </p:cNvPr>
          <p:cNvSpPr txBox="1"/>
          <p:nvPr/>
        </p:nvSpPr>
        <p:spPr>
          <a:xfrm>
            <a:off x="589301" y="470498"/>
            <a:ext cx="11013398" cy="5239896"/>
          </a:xfrm>
          <a:prstGeom prst="rect">
            <a:avLst/>
          </a:prstGeom>
          <a:noFill/>
        </p:spPr>
        <p:txBody>
          <a:bodyPr wrap="square" lIns="91440" tIns="45720" rIns="91440" bIns="45720" anchor="t">
            <a:spAutoFit/>
          </a:bodyPr>
          <a:lstStyle/>
          <a:p>
            <a:pPr algn="ctr"/>
            <a:r>
              <a:rPr lang="en-US" sz="3200" b="1">
                <a:effectLst/>
                <a:latin typeface="Avenir Next LT Pro"/>
              </a:rPr>
              <a:t>Presentation Outline</a:t>
            </a:r>
          </a:p>
          <a:p>
            <a:endParaRPr lang="en-US" sz="2000" b="1">
              <a:latin typeface="Avenir Next LT Pro"/>
            </a:endParaRPr>
          </a:p>
          <a:p>
            <a:r>
              <a:rPr lang="en-US" sz="2000" b="1">
                <a:effectLst/>
                <a:latin typeface="Avenir Next LT Pro"/>
              </a:rPr>
              <a:t>Purpose of LTF and Ad Hoc Committee on Artificial Turf</a:t>
            </a:r>
          </a:p>
          <a:p>
            <a:endParaRPr lang="en-US" sz="2000">
              <a:effectLst/>
              <a:latin typeface="Avenir Next LT Pro" panose="020B0504020202020204" pitchFamily="34" charset="0"/>
            </a:endParaRPr>
          </a:p>
          <a:p>
            <a:r>
              <a:rPr lang="en-US" sz="2000" b="1">
                <a:latin typeface="Avenir Next LT Pro"/>
              </a:rPr>
              <a:t>Definitions</a:t>
            </a:r>
          </a:p>
          <a:p>
            <a:endParaRPr lang="en-US" sz="2000">
              <a:effectLst/>
              <a:latin typeface="Avenir Next LT Pro" panose="020B0504020202020204" pitchFamily="34" charset="0"/>
            </a:endParaRPr>
          </a:p>
          <a:p>
            <a:r>
              <a:rPr lang="en-US" sz="2000" b="1">
                <a:effectLst/>
                <a:latin typeface="Avenir Next LT Pro"/>
              </a:rPr>
              <a:t>Project Approach</a:t>
            </a:r>
          </a:p>
          <a:p>
            <a:endParaRPr lang="en-US" sz="2000">
              <a:effectLst/>
              <a:latin typeface="Avenir Next LT Pro" panose="020B0504020202020204" pitchFamily="34" charset="0"/>
            </a:endParaRPr>
          </a:p>
          <a:p>
            <a:endParaRPr lang="en-US" sz="2000">
              <a:effectLst/>
              <a:latin typeface="Avenir Next LT Pro" panose="020B0504020202020204" pitchFamily="34" charset="0"/>
            </a:endParaRPr>
          </a:p>
          <a:p>
            <a:r>
              <a:rPr lang="en-US" sz="2000" b="1">
                <a:effectLst/>
                <a:latin typeface="Avenir Next LT Pro"/>
              </a:rPr>
              <a:t>Findings on Subject Matter Areas in Natural vs Artificial Grass Comparison</a:t>
            </a:r>
          </a:p>
          <a:p>
            <a:endParaRPr lang="en-US" sz="1100" b="1">
              <a:effectLst/>
              <a:latin typeface="Avenir Next LT Pro"/>
            </a:endParaRPr>
          </a:p>
          <a:p>
            <a:pPr marL="285750" indent="-285750">
              <a:buFont typeface="Arial" panose="020B0604020202020204" pitchFamily="34" charset="0"/>
              <a:buChar char="•"/>
            </a:pPr>
            <a:r>
              <a:rPr lang="en-US" sz="2000" u="sng">
                <a:effectLst/>
                <a:latin typeface="Avenir Next LT Pro"/>
              </a:rPr>
              <a:t>Environmental Impacts</a:t>
            </a:r>
            <a:r>
              <a:rPr lang="en-US" sz="2000">
                <a:effectLst/>
                <a:latin typeface="Avenir Next LT Pro"/>
              </a:rPr>
              <a:t>: Solid Waste, Recycling, and Water/Soil Quality</a:t>
            </a:r>
          </a:p>
          <a:p>
            <a:pPr marL="285750" indent="-285750">
              <a:buFont typeface="Arial" panose="020B0604020202020204" pitchFamily="34" charset="0"/>
              <a:buChar char="•"/>
            </a:pPr>
            <a:r>
              <a:rPr lang="en-US" sz="2000" u="sng">
                <a:effectLst/>
                <a:latin typeface="Avenir Next LT Pro"/>
              </a:rPr>
              <a:t>Public Health &amp; Safety</a:t>
            </a:r>
            <a:r>
              <a:rPr lang="en-US" sz="2000">
                <a:effectLst/>
                <a:latin typeface="Avenir Next LT Pro"/>
              </a:rPr>
              <a:t>: Disproportionate impacts on vulnerable communities</a:t>
            </a:r>
          </a:p>
          <a:p>
            <a:pPr marL="285750" indent="-285750">
              <a:buFont typeface="Arial" panose="020B0604020202020204" pitchFamily="34" charset="0"/>
              <a:buChar char="•"/>
            </a:pPr>
            <a:r>
              <a:rPr lang="en-US" sz="2000" u="sng">
                <a:effectLst/>
                <a:latin typeface="Avenir Next LT Pro"/>
              </a:rPr>
              <a:t>Financial Impacts </a:t>
            </a:r>
            <a:r>
              <a:rPr lang="en-US" sz="2000">
                <a:effectLst/>
                <a:latin typeface="Avenir Next LT Pro"/>
              </a:rPr>
              <a:t>: Liability, Installation, Replacement, Disposal, Playing time, Maintenance</a:t>
            </a:r>
            <a:endParaRPr lang="en-US" sz="2000">
              <a:latin typeface="Avenir Next LT Pro"/>
            </a:endParaRPr>
          </a:p>
          <a:p>
            <a:endParaRPr lang="en-US" sz="1050" b="1">
              <a:effectLst/>
              <a:latin typeface="Avenir Next LT Pro"/>
            </a:endParaRPr>
          </a:p>
          <a:p>
            <a:endParaRPr lang="en-US" sz="1050" b="1">
              <a:effectLst/>
              <a:latin typeface="Avenir Next LT Pro"/>
            </a:endParaRPr>
          </a:p>
          <a:p>
            <a:endParaRPr lang="en-US" sz="1050" b="1">
              <a:effectLst/>
              <a:latin typeface="Avenir Next LT Pro"/>
            </a:endParaRPr>
          </a:p>
          <a:p>
            <a:r>
              <a:rPr lang="en-US" sz="2000" b="1">
                <a:latin typeface="Avenir Next LT Pro"/>
              </a:rPr>
              <a:t>Recommendations to Zero Waste Sonoma Board of Directors</a:t>
            </a:r>
          </a:p>
        </p:txBody>
      </p:sp>
    </p:spTree>
    <p:extLst>
      <p:ext uri="{BB962C8B-B14F-4D97-AF65-F5344CB8AC3E}">
        <p14:creationId xmlns:p14="http://schemas.microsoft.com/office/powerpoint/2010/main" val="135838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D22A3-A23E-99E4-7671-9D8C6583A2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79BBB1-0937-D031-8F2E-9B51BB39C588}"/>
              </a:ext>
            </a:extLst>
          </p:cNvPr>
          <p:cNvSpPr txBox="1"/>
          <p:nvPr/>
        </p:nvSpPr>
        <p:spPr>
          <a:xfrm>
            <a:off x="633959" y="408979"/>
            <a:ext cx="11013398" cy="1138773"/>
          </a:xfrm>
          <a:prstGeom prst="rect">
            <a:avLst/>
          </a:prstGeom>
          <a:noFill/>
        </p:spPr>
        <p:txBody>
          <a:bodyPr wrap="square">
            <a:spAutoFit/>
          </a:bodyPr>
          <a:lstStyle/>
          <a:p>
            <a:pPr algn="ctr"/>
            <a:r>
              <a:rPr lang="en-US" sz="2800" b="1">
                <a:effectLst/>
                <a:latin typeface="Avenir Next LT Pro" panose="020B0504020202020204" pitchFamily="34" charset="0"/>
              </a:rPr>
              <a:t>Definitions: Natural Turf / Grass</a:t>
            </a:r>
          </a:p>
          <a:p>
            <a:endParaRPr lang="en-US" sz="2000">
              <a:effectLst/>
              <a:latin typeface="Avenir Next LT Pro" panose="020B0504020202020204" pitchFamily="34" charset="0"/>
            </a:endParaRPr>
          </a:p>
          <a:p>
            <a:endParaRPr lang="en-US" sz="2000">
              <a:effectLst/>
              <a:latin typeface="Avenir Next LT Pro" panose="020B0504020202020204" pitchFamily="34" charset="0"/>
            </a:endParaRPr>
          </a:p>
        </p:txBody>
      </p:sp>
      <p:pic>
        <p:nvPicPr>
          <p:cNvPr id="1028" name="Picture 4">
            <a:extLst>
              <a:ext uri="{FF2B5EF4-FFF2-40B4-BE49-F238E27FC236}">
                <a16:creationId xmlns:a16="http://schemas.microsoft.com/office/drawing/2014/main" id="{C6DC354B-B23C-9996-DA1B-F6A350E0D3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8" b="974"/>
          <a:stretch>
            <a:fillRect/>
          </a:stretch>
        </p:blipFill>
        <p:spPr bwMode="auto">
          <a:xfrm>
            <a:off x="-1" y="2773180"/>
            <a:ext cx="8810057" cy="40848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6BDECD-6401-F80F-54E2-288EF6358DB7}"/>
              </a:ext>
            </a:extLst>
          </p:cNvPr>
          <p:cNvSpPr txBox="1"/>
          <p:nvPr/>
        </p:nvSpPr>
        <p:spPr>
          <a:xfrm>
            <a:off x="992400" y="1178420"/>
            <a:ext cx="10296515" cy="369332"/>
          </a:xfrm>
          <a:prstGeom prst="rect">
            <a:avLst/>
          </a:prstGeom>
          <a:noFill/>
        </p:spPr>
        <p:txBody>
          <a:bodyPr wrap="square">
            <a:spAutoFit/>
          </a:bodyPr>
          <a:lstStyle/>
          <a:p>
            <a:r>
              <a:rPr lang="en-US">
                <a:latin typeface="Avenir Next LT Pro Demi" panose="020B0704020202020204" pitchFamily="34" charset="0"/>
              </a:rPr>
              <a:t>A</a:t>
            </a:r>
            <a:r>
              <a:rPr lang="en-US" b="0" i="0">
                <a:effectLst/>
                <a:latin typeface="Avenir Next LT Pro Demi" panose="020B0704020202020204" pitchFamily="34" charset="0"/>
              </a:rPr>
              <a:t> living, </a:t>
            </a:r>
            <a:r>
              <a:rPr lang="en-US">
                <a:latin typeface="Avenir Next LT Pro Demi" panose="020B0704020202020204" pitchFamily="34" charset="0"/>
              </a:rPr>
              <a:t>photosynthesizing</a:t>
            </a:r>
            <a:r>
              <a:rPr lang="en-US" b="0" i="0">
                <a:effectLst/>
                <a:latin typeface="Avenir Next LT Pro Demi" panose="020B0704020202020204" pitchFamily="34" charset="0"/>
              </a:rPr>
              <a:t> organism that is used for lawns, sports fields, and other surfaces</a:t>
            </a:r>
            <a:endParaRPr lang="en-US">
              <a:latin typeface="Avenir Next LT Pro Demi" panose="020B0704020202020204" pitchFamily="34" charset="0"/>
            </a:endParaRPr>
          </a:p>
        </p:txBody>
      </p:sp>
    </p:spTree>
    <p:extLst>
      <p:ext uri="{BB962C8B-B14F-4D97-AF65-F5344CB8AC3E}">
        <p14:creationId xmlns:p14="http://schemas.microsoft.com/office/powerpoint/2010/main" val="112047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BFA12-B621-7C95-FD1D-81B64604ED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39F02F-DD67-111B-2E2C-6E886D6FFE64}"/>
              </a:ext>
            </a:extLst>
          </p:cNvPr>
          <p:cNvSpPr txBox="1"/>
          <p:nvPr/>
        </p:nvSpPr>
        <p:spPr>
          <a:xfrm>
            <a:off x="633959" y="408979"/>
            <a:ext cx="11013398" cy="1569660"/>
          </a:xfrm>
          <a:prstGeom prst="rect">
            <a:avLst/>
          </a:prstGeom>
          <a:noFill/>
        </p:spPr>
        <p:txBody>
          <a:bodyPr wrap="square">
            <a:spAutoFit/>
          </a:bodyPr>
          <a:lstStyle/>
          <a:p>
            <a:pPr algn="ctr"/>
            <a:r>
              <a:rPr lang="en-US" sz="2800" b="1">
                <a:effectLst/>
                <a:latin typeface="Avenir Next LT Pro" panose="020B0504020202020204" pitchFamily="34" charset="0"/>
              </a:rPr>
              <a:t>Definitions: Artificial Turf</a:t>
            </a:r>
          </a:p>
          <a:p>
            <a:pPr algn="ctr"/>
            <a:endParaRPr lang="en-US" sz="2800" b="1">
              <a:effectLst/>
              <a:latin typeface="Avenir Next LT Pro" panose="020B0504020202020204" pitchFamily="34" charset="0"/>
            </a:endParaRPr>
          </a:p>
          <a:p>
            <a:endParaRPr lang="en-US" sz="2000">
              <a:effectLst/>
              <a:latin typeface="Avenir Next LT Pro" panose="020B0504020202020204" pitchFamily="34" charset="0"/>
            </a:endParaRPr>
          </a:p>
          <a:p>
            <a:endParaRPr lang="en-US" sz="2000">
              <a:effectLst/>
              <a:latin typeface="Avenir Next LT Pro" panose="020B0504020202020204" pitchFamily="34" charset="0"/>
            </a:endParaRPr>
          </a:p>
        </p:txBody>
      </p:sp>
      <p:pic>
        <p:nvPicPr>
          <p:cNvPr id="1026" name="Picture 2" descr="Artificial Grass | Sports &amp; Landscape Turf Solutions by CCGrass">
            <a:extLst>
              <a:ext uri="{FF2B5EF4-FFF2-40B4-BE49-F238E27FC236}">
                <a16:creationId xmlns:a16="http://schemas.microsoft.com/office/drawing/2014/main" id="{E5B4924F-1AB3-C906-0141-93A425C60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6905"/>
            <a:ext cx="7547159" cy="50821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1BDE5D-EC8B-9F1F-E6A6-8512AC313A66}"/>
              </a:ext>
            </a:extLst>
          </p:cNvPr>
          <p:cNvSpPr txBox="1"/>
          <p:nvPr/>
        </p:nvSpPr>
        <p:spPr>
          <a:xfrm>
            <a:off x="8383150" y="1674674"/>
            <a:ext cx="3174891" cy="1754326"/>
          </a:xfrm>
          <a:prstGeom prst="rect">
            <a:avLst/>
          </a:prstGeom>
          <a:noFill/>
        </p:spPr>
        <p:txBody>
          <a:bodyPr wrap="square">
            <a:spAutoFit/>
          </a:bodyPr>
          <a:lstStyle/>
          <a:p>
            <a:r>
              <a:rPr lang="en-US">
                <a:latin typeface="Avenir Next LT Pro Demi" panose="020B0704020202020204" pitchFamily="34" charset="0"/>
              </a:rPr>
              <a:t>A</a:t>
            </a:r>
            <a:r>
              <a:rPr lang="en-US" b="0" i="0">
                <a:effectLst/>
                <a:latin typeface="Avenir Next LT Pro Demi" panose="020B0704020202020204" pitchFamily="34" charset="0"/>
              </a:rPr>
              <a:t> surface made of synthetic fibers designed to look like natural grass, used for applications like sports fields, playgrounds, and residential lawns</a:t>
            </a:r>
            <a:endParaRPr lang="en-US">
              <a:latin typeface="Avenir Next LT Pro Demi" panose="020B0704020202020204" pitchFamily="34" charset="0"/>
            </a:endParaRPr>
          </a:p>
        </p:txBody>
      </p:sp>
    </p:spTree>
    <p:extLst>
      <p:ext uri="{BB962C8B-B14F-4D97-AF65-F5344CB8AC3E}">
        <p14:creationId xmlns:p14="http://schemas.microsoft.com/office/powerpoint/2010/main" val="155127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6F3A-1C5B-7526-E031-E0CBFF2FFD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15CD78-7117-4448-00D0-E1E0C52E979E}"/>
              </a:ext>
            </a:extLst>
          </p:cNvPr>
          <p:cNvSpPr txBox="1"/>
          <p:nvPr/>
        </p:nvSpPr>
        <p:spPr>
          <a:xfrm>
            <a:off x="633959" y="408979"/>
            <a:ext cx="11013398" cy="1569660"/>
          </a:xfrm>
          <a:prstGeom prst="rect">
            <a:avLst/>
          </a:prstGeom>
          <a:noFill/>
        </p:spPr>
        <p:txBody>
          <a:bodyPr wrap="square">
            <a:spAutoFit/>
          </a:bodyPr>
          <a:lstStyle/>
          <a:p>
            <a:pPr algn="ctr"/>
            <a:r>
              <a:rPr lang="en-US" sz="2800" b="1">
                <a:effectLst/>
                <a:latin typeface="Avenir Next LT Pro" panose="020B0504020202020204" pitchFamily="34" charset="0"/>
              </a:rPr>
              <a:t>Artificial Turf in Sonoma County</a:t>
            </a:r>
          </a:p>
          <a:p>
            <a:pPr algn="ctr"/>
            <a:endParaRPr lang="en-US" sz="2800" b="1">
              <a:effectLst/>
              <a:latin typeface="Avenir Next LT Pro" panose="020B0504020202020204" pitchFamily="34" charset="0"/>
            </a:endParaRPr>
          </a:p>
          <a:p>
            <a:endParaRPr lang="en-US" sz="2000">
              <a:effectLst/>
              <a:latin typeface="Avenir Next LT Pro" panose="020B0504020202020204" pitchFamily="34" charset="0"/>
            </a:endParaRPr>
          </a:p>
          <a:p>
            <a:endParaRPr lang="en-US" sz="2000">
              <a:effectLst/>
              <a:latin typeface="Avenir Next LT Pro" panose="020B0504020202020204" pitchFamily="34" charset="0"/>
            </a:endParaRPr>
          </a:p>
        </p:txBody>
      </p:sp>
      <p:pic>
        <p:nvPicPr>
          <p:cNvPr id="1026" name="Picture 2" descr="Artificial Grass | Sports &amp; Landscape Turf Solutions by CCGrass">
            <a:extLst>
              <a:ext uri="{FF2B5EF4-FFF2-40B4-BE49-F238E27FC236}">
                <a16:creationId xmlns:a16="http://schemas.microsoft.com/office/drawing/2014/main" id="{039832D3-F3FB-0A2F-B804-C0F809883E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78" r="47273"/>
          <a:stretch>
            <a:fillRect/>
          </a:stretch>
        </p:blipFill>
        <p:spPr bwMode="auto">
          <a:xfrm>
            <a:off x="0" y="1837473"/>
            <a:ext cx="3520440" cy="4917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6B2CBE-090C-48F2-3F3F-55187AB457D0}"/>
              </a:ext>
            </a:extLst>
          </p:cNvPr>
          <p:cNvSpPr txBox="1"/>
          <p:nvPr/>
        </p:nvSpPr>
        <p:spPr>
          <a:xfrm>
            <a:off x="4498108" y="1893126"/>
            <a:ext cx="7059933" cy="373365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000">
                <a:latin typeface="Avenir Next LT Pro Demi" panose="020B0704020202020204" pitchFamily="34" charset="0"/>
              </a:rPr>
              <a:t>SRJC</a:t>
            </a:r>
          </a:p>
          <a:p>
            <a:pPr marL="457200" indent="-457200">
              <a:lnSpc>
                <a:spcPct val="150000"/>
              </a:lnSpc>
              <a:buFont typeface="Arial" panose="020B0604020202020204" pitchFamily="34" charset="0"/>
              <a:buChar char="•"/>
            </a:pPr>
            <a:r>
              <a:rPr lang="en-US" sz="2000">
                <a:latin typeface="Avenir Next LT Pro Demi" panose="020B0704020202020204" pitchFamily="34" charset="0"/>
              </a:rPr>
              <a:t>Tom Schopflin Fields Regional Park</a:t>
            </a:r>
          </a:p>
          <a:p>
            <a:pPr marL="457200" indent="-457200">
              <a:lnSpc>
                <a:spcPct val="150000"/>
              </a:lnSpc>
              <a:buFont typeface="Arial" panose="020B0604020202020204" pitchFamily="34" charset="0"/>
              <a:buChar char="•"/>
            </a:pPr>
            <a:r>
              <a:rPr lang="en-US" sz="2000">
                <a:latin typeface="Avenir Next LT Pro Demi" panose="020B0704020202020204" pitchFamily="34" charset="0"/>
              </a:rPr>
              <a:t>Maxwell Farms Regional Park </a:t>
            </a:r>
          </a:p>
          <a:p>
            <a:pPr marL="457200" indent="-457200">
              <a:lnSpc>
                <a:spcPct val="150000"/>
              </a:lnSpc>
              <a:buFont typeface="Arial" panose="020B0604020202020204" pitchFamily="34" charset="0"/>
              <a:buChar char="•"/>
            </a:pPr>
            <a:r>
              <a:rPr lang="en-US" sz="2000">
                <a:latin typeface="Avenir Next LT Pro Demi" panose="020B0704020202020204" pitchFamily="34" charset="0"/>
              </a:rPr>
              <a:t>Lucchesi Park</a:t>
            </a:r>
          </a:p>
          <a:p>
            <a:pPr marL="457200" indent="-457200">
              <a:lnSpc>
                <a:spcPct val="150000"/>
              </a:lnSpc>
              <a:buFont typeface="Arial" panose="020B0604020202020204" pitchFamily="34" charset="0"/>
              <a:buChar char="•"/>
            </a:pPr>
            <a:r>
              <a:rPr lang="en-US" sz="2000">
                <a:latin typeface="Avenir Next LT Pro Demi" panose="020B0704020202020204" pitchFamily="34" charset="0"/>
              </a:rPr>
              <a:t>Petaluma City Sports Complex</a:t>
            </a:r>
          </a:p>
          <a:p>
            <a:pPr marL="457200" indent="-457200">
              <a:lnSpc>
                <a:spcPct val="150000"/>
              </a:lnSpc>
              <a:buFont typeface="Arial" panose="020B0604020202020204" pitchFamily="34" charset="0"/>
              <a:buChar char="•"/>
            </a:pPr>
            <a:r>
              <a:rPr lang="en-US" sz="2000">
                <a:latin typeface="Avenir Next LT Pro Demi" panose="020B0704020202020204" pitchFamily="34" charset="0"/>
              </a:rPr>
              <a:t>East Washington Park Petaluma </a:t>
            </a:r>
          </a:p>
          <a:p>
            <a:pPr marL="457200" indent="-457200">
              <a:lnSpc>
                <a:spcPct val="150000"/>
              </a:lnSpc>
              <a:buFont typeface="Arial" panose="020B0604020202020204" pitchFamily="34" charset="0"/>
              <a:buChar char="•"/>
            </a:pPr>
            <a:r>
              <a:rPr lang="en-US" sz="2000">
                <a:latin typeface="Avenir Next LT Pro Demi" panose="020B0704020202020204" pitchFamily="34" charset="0"/>
              </a:rPr>
              <a:t>Various school districts </a:t>
            </a:r>
          </a:p>
          <a:p>
            <a:pPr marL="457200" indent="-457200">
              <a:lnSpc>
                <a:spcPct val="150000"/>
              </a:lnSpc>
              <a:buFont typeface="Arial" panose="020B0604020202020204" pitchFamily="34" charset="0"/>
              <a:buChar char="•"/>
            </a:pPr>
            <a:r>
              <a:rPr lang="en-US" sz="2000">
                <a:latin typeface="Avenir Next LT Pro Demi" panose="020B0704020202020204" pitchFamily="34" charset="0"/>
              </a:rPr>
              <a:t>Residential and commercial landscaping</a:t>
            </a:r>
          </a:p>
        </p:txBody>
      </p:sp>
    </p:spTree>
    <p:extLst>
      <p:ext uri="{BB962C8B-B14F-4D97-AF65-F5344CB8AC3E}">
        <p14:creationId xmlns:p14="http://schemas.microsoft.com/office/powerpoint/2010/main" val="301735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3DC0E-EC6E-7A3A-6609-0F2F717C59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2FBAB4-4539-CB91-3431-AA17DDBC8B37}"/>
              </a:ext>
            </a:extLst>
          </p:cNvPr>
          <p:cNvSpPr txBox="1"/>
          <p:nvPr/>
        </p:nvSpPr>
        <p:spPr>
          <a:xfrm>
            <a:off x="437218" y="1005250"/>
            <a:ext cx="11317564" cy="4493538"/>
          </a:xfrm>
          <a:prstGeom prst="rect">
            <a:avLst/>
          </a:prstGeom>
          <a:noFill/>
        </p:spPr>
        <p:txBody>
          <a:bodyPr wrap="square">
            <a:spAutoFit/>
          </a:bodyPr>
          <a:lstStyle/>
          <a:p>
            <a:pPr algn="ctr"/>
            <a:r>
              <a:rPr lang="en-US" sz="3600" b="1">
                <a:effectLst/>
                <a:latin typeface="Avenir Next LT Pro" panose="020B0504020202020204" pitchFamily="34" charset="0"/>
              </a:rPr>
              <a:t>Project Approach</a:t>
            </a:r>
          </a:p>
          <a:p>
            <a:pPr algn="ctr">
              <a:lnSpc>
                <a:spcPct val="150000"/>
              </a:lnSpc>
            </a:pPr>
            <a:endParaRPr lang="en-US" sz="2800" b="1">
              <a:effectLst/>
              <a:latin typeface="Avenir Next LT Pro" panose="020B0504020202020204" pitchFamily="34" charset="0"/>
            </a:endParaRPr>
          </a:p>
          <a:p>
            <a:pPr marL="457200" indent="-457200">
              <a:lnSpc>
                <a:spcPct val="150000"/>
              </a:lnSpc>
              <a:buFont typeface="Arial" panose="020B0604020202020204" pitchFamily="34" charset="0"/>
              <a:buChar char="•"/>
            </a:pPr>
            <a:r>
              <a:rPr lang="en-US" sz="2800">
                <a:latin typeface="Avenir Next LT Pro" panose="020B0504020202020204" pitchFamily="34" charset="0"/>
              </a:rPr>
              <a:t>Conduct l</a:t>
            </a:r>
            <a:r>
              <a:rPr lang="en-US" sz="2800">
                <a:effectLst/>
                <a:latin typeface="Avenir Next LT Pro" panose="020B0504020202020204" pitchFamily="34" charset="0"/>
              </a:rPr>
              <a:t>iterature review</a:t>
            </a:r>
          </a:p>
          <a:p>
            <a:pPr marL="457200" indent="-457200">
              <a:lnSpc>
                <a:spcPct val="150000"/>
              </a:lnSpc>
              <a:buFont typeface="Arial" panose="020B0604020202020204" pitchFamily="34" charset="0"/>
              <a:buChar char="•"/>
            </a:pPr>
            <a:r>
              <a:rPr lang="en-US" sz="2800">
                <a:effectLst/>
                <a:latin typeface="Avenir Next LT Pro" panose="020B0504020202020204" pitchFamily="34" charset="0"/>
              </a:rPr>
              <a:t>Consult subject matter experts</a:t>
            </a:r>
          </a:p>
          <a:p>
            <a:pPr marL="457200" indent="-457200">
              <a:lnSpc>
                <a:spcPct val="150000"/>
              </a:lnSpc>
              <a:buFont typeface="Arial" panose="020B0604020202020204" pitchFamily="34" charset="0"/>
              <a:buChar char="•"/>
            </a:pPr>
            <a:r>
              <a:rPr lang="en-US" sz="2800">
                <a:effectLst/>
                <a:latin typeface="Avenir Next LT Pro" panose="020B0504020202020204" pitchFamily="34" charset="0"/>
              </a:rPr>
              <a:t>Discuss and establish consensus within Committee</a:t>
            </a:r>
          </a:p>
          <a:p>
            <a:pPr marL="457200" indent="-457200">
              <a:lnSpc>
                <a:spcPct val="150000"/>
              </a:lnSpc>
              <a:buFont typeface="Arial" panose="020B0604020202020204" pitchFamily="34" charset="0"/>
              <a:buChar char="•"/>
            </a:pPr>
            <a:r>
              <a:rPr lang="en-US" sz="2800">
                <a:latin typeface="Avenir Next LT Pro" panose="020B0504020202020204" pitchFamily="34" charset="0"/>
              </a:rPr>
              <a:t>Develop recommendations</a:t>
            </a:r>
            <a:endParaRPr lang="en-US" sz="2800">
              <a:effectLst/>
              <a:latin typeface="Avenir Next LT Pro" panose="020B0504020202020204" pitchFamily="34" charset="0"/>
            </a:endParaRPr>
          </a:p>
          <a:p>
            <a:endParaRPr lang="en-US" sz="2000">
              <a:effectLst/>
              <a:latin typeface="Avenir Next LT Pro" panose="020B0504020202020204" pitchFamily="34" charset="0"/>
            </a:endParaRPr>
          </a:p>
          <a:p>
            <a:endParaRPr lang="en-US" sz="2000">
              <a:effectLst/>
              <a:latin typeface="Avenir Next LT Pro" panose="020B0504020202020204" pitchFamily="34" charset="0"/>
            </a:endParaRPr>
          </a:p>
        </p:txBody>
      </p:sp>
    </p:spTree>
    <p:extLst>
      <p:ext uri="{BB962C8B-B14F-4D97-AF65-F5344CB8AC3E}">
        <p14:creationId xmlns:p14="http://schemas.microsoft.com/office/powerpoint/2010/main" val="377685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0CDEC-178A-D2ED-3531-8A9D20D3B6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560454-4DB6-4A34-8956-4EEC61F02CEE}"/>
              </a:ext>
            </a:extLst>
          </p:cNvPr>
          <p:cNvSpPr txBox="1"/>
          <p:nvPr/>
        </p:nvSpPr>
        <p:spPr>
          <a:xfrm>
            <a:off x="340791" y="608314"/>
            <a:ext cx="11510418" cy="5816977"/>
          </a:xfrm>
          <a:prstGeom prst="rect">
            <a:avLst/>
          </a:prstGeom>
          <a:noFill/>
        </p:spPr>
        <p:txBody>
          <a:bodyPr wrap="square" lIns="91440" tIns="45720" rIns="91440" bIns="45720" anchor="t">
            <a:spAutoFit/>
          </a:bodyPr>
          <a:lstStyle/>
          <a:p>
            <a:pPr algn="ctr"/>
            <a:r>
              <a:rPr lang="en-US" sz="3200" b="1">
                <a:effectLst/>
                <a:latin typeface="Avenir Next LT Pro"/>
              </a:rPr>
              <a:t>Findings on Subject Matter Areas in </a:t>
            </a:r>
            <a:endParaRPr lang="en-US" sz="3200" b="1">
              <a:latin typeface="Avenir Next LT Pro"/>
            </a:endParaRPr>
          </a:p>
          <a:p>
            <a:pPr algn="ctr"/>
            <a:r>
              <a:rPr lang="en-US" sz="3200" b="1">
                <a:effectLst/>
                <a:latin typeface="Avenir Next LT Pro"/>
              </a:rPr>
              <a:t>Natural Grass vs Artificial </a:t>
            </a:r>
            <a:r>
              <a:rPr lang="en-US" sz="3200" b="1">
                <a:latin typeface="Avenir Next LT Pro"/>
              </a:rPr>
              <a:t>Turf</a:t>
            </a:r>
            <a:r>
              <a:rPr lang="en-US" sz="3200" b="1">
                <a:effectLst/>
                <a:latin typeface="Avenir Next LT Pro"/>
              </a:rPr>
              <a:t> Comparison</a:t>
            </a:r>
          </a:p>
          <a:p>
            <a:pPr algn="ctr"/>
            <a:endParaRPr lang="en-US" sz="2600" b="1">
              <a:effectLst/>
              <a:latin typeface="Avenir Next LT Pro" panose="020B0504020202020204" pitchFamily="34" charset="0"/>
            </a:endParaRPr>
          </a:p>
          <a:p>
            <a:pPr algn="ctr"/>
            <a:endParaRPr lang="en-US" sz="2600" b="1">
              <a:effectLst/>
              <a:latin typeface="Avenir Next LT Pro" panose="020B0504020202020204" pitchFamily="34" charset="0"/>
            </a:endParaRPr>
          </a:p>
          <a:p>
            <a:pPr marL="457200" indent="-457200">
              <a:buFont typeface="Arial" panose="020B0604020202020204" pitchFamily="34" charset="0"/>
              <a:buChar char="•"/>
            </a:pPr>
            <a:r>
              <a:rPr lang="en-US" sz="2600" u="sng">
                <a:effectLst/>
                <a:latin typeface="Avenir Next LT Pro"/>
              </a:rPr>
              <a:t>Environmental Impacts</a:t>
            </a:r>
            <a:r>
              <a:rPr lang="en-US" sz="2600">
                <a:effectLst/>
                <a:latin typeface="Avenir Next LT Pro"/>
              </a:rPr>
              <a:t>: Recyclability, Water/Soil/Air Quality, Climate Impact</a:t>
            </a:r>
          </a:p>
          <a:p>
            <a:pPr marL="457200" indent="-457200">
              <a:buFont typeface="Arial" panose="020B0604020202020204" pitchFamily="34" charset="0"/>
              <a:buChar char="•"/>
            </a:pPr>
            <a:endParaRPr lang="en-US" sz="2600">
              <a:effectLst/>
              <a:latin typeface="Avenir Next LT Pro" panose="020B0504020202020204" pitchFamily="34" charset="0"/>
            </a:endParaRPr>
          </a:p>
          <a:p>
            <a:pPr marL="457200" indent="-457200">
              <a:buFont typeface="Arial" panose="020B0604020202020204" pitchFamily="34" charset="0"/>
              <a:buChar char="•"/>
            </a:pPr>
            <a:r>
              <a:rPr lang="en-US" sz="2600" u="sng">
                <a:effectLst/>
                <a:latin typeface="Avenir Next LT Pro"/>
              </a:rPr>
              <a:t>Public Health &amp; Safety</a:t>
            </a:r>
            <a:r>
              <a:rPr lang="en-US" sz="2600">
                <a:effectLst/>
                <a:latin typeface="Avenir Next LT Pro"/>
              </a:rPr>
              <a:t>: </a:t>
            </a:r>
            <a:r>
              <a:rPr lang="en-US" sz="2600">
                <a:latin typeface="Avenir Next LT Pro"/>
              </a:rPr>
              <a:t>Documented health and safety hazards such as Extreme heat illness, Injuries, and Exposures to toxic chemicals create disproportionate</a:t>
            </a:r>
            <a:r>
              <a:rPr lang="en-US" sz="2600">
                <a:effectLst/>
                <a:latin typeface="Avenir Next LT Pro"/>
              </a:rPr>
              <a:t> impacts on Vulnerable </a:t>
            </a:r>
            <a:r>
              <a:rPr lang="en-US" sz="2600">
                <a:latin typeface="Avenir Next LT Pro"/>
              </a:rPr>
              <a:t>C</a:t>
            </a:r>
            <a:r>
              <a:rPr lang="en-US" sz="2600">
                <a:effectLst/>
                <a:latin typeface="Avenir Next LT Pro"/>
              </a:rPr>
              <a:t>ommunities</a:t>
            </a:r>
          </a:p>
          <a:p>
            <a:endParaRPr lang="en-US" sz="2600">
              <a:effectLst/>
              <a:latin typeface="Avenir Next LT Pro" panose="020B0504020202020204" pitchFamily="34" charset="0"/>
            </a:endParaRPr>
          </a:p>
          <a:p>
            <a:pPr marL="457200" indent="-457200">
              <a:buFont typeface="Arial" panose="020B0604020202020204" pitchFamily="34" charset="0"/>
              <a:buChar char="•"/>
            </a:pPr>
            <a:r>
              <a:rPr lang="en-US" sz="2600" u="sng">
                <a:effectLst/>
                <a:latin typeface="Avenir Next LT Pro"/>
              </a:rPr>
              <a:t>Financial Impacts</a:t>
            </a:r>
            <a:r>
              <a:rPr lang="en-US" sz="2600">
                <a:effectLst/>
                <a:latin typeface="Avenir Next LT Pro"/>
              </a:rPr>
              <a:t>: Installation, Disposal, Playing time, Maintenance</a:t>
            </a:r>
          </a:p>
          <a:p>
            <a:endParaRPr lang="en-US" sz="2400">
              <a:effectLst/>
              <a:latin typeface="Avenir Next LT Pro" panose="020B0504020202020204" pitchFamily="34" charset="0"/>
            </a:endParaRPr>
          </a:p>
          <a:p>
            <a:endParaRPr lang="en-US" sz="2400">
              <a:effectLst/>
              <a:latin typeface="Avenir Next LT Pro" panose="020B0504020202020204" pitchFamily="34" charset="0"/>
            </a:endParaRPr>
          </a:p>
        </p:txBody>
      </p:sp>
    </p:spTree>
    <p:extLst>
      <p:ext uri="{BB962C8B-B14F-4D97-AF65-F5344CB8AC3E}">
        <p14:creationId xmlns:p14="http://schemas.microsoft.com/office/powerpoint/2010/main" val="2418809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4547B93EC69444A1DAEC71E6231883" ma:contentTypeVersion="13" ma:contentTypeDescription="Create a new document." ma:contentTypeScope="" ma:versionID="0162890a77107d63c047d8ffbaa6b3d5">
  <xsd:schema xmlns:xsd="http://www.w3.org/2001/XMLSchema" xmlns:xs="http://www.w3.org/2001/XMLSchema" xmlns:p="http://schemas.microsoft.com/office/2006/metadata/properties" xmlns:ns2="e69d2386-1d44-43b6-8ff0-c58c3e719604" xmlns:ns3="5c42f046-5877-49f9-8e48-cf2581cf9012" targetNamespace="http://schemas.microsoft.com/office/2006/metadata/properties" ma:root="true" ma:fieldsID="747c0ab37309888fabee91e3b1019d27" ns2:_="" ns3:_="">
    <xsd:import namespace="e69d2386-1d44-43b6-8ff0-c58c3e719604"/>
    <xsd:import namespace="5c42f046-5877-49f9-8e48-cf2581cf90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d2386-1d44-43b6-8ff0-c58c3e719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a548d21-6c86-4e33-8bb5-3bd772540cb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42f046-5877-49f9-8e48-cf2581cf901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f3420e9-faad-47f1-9676-cd7b8df1dd27}" ma:internalName="TaxCatchAll" ma:showField="CatchAllData" ma:web="5c42f046-5877-49f9-8e48-cf2581cf9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42f046-5877-49f9-8e48-cf2581cf9012" xsi:nil="true"/>
    <lcf76f155ced4ddcb4097134ff3c332f xmlns="e69d2386-1d44-43b6-8ff0-c58c3e7196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7373E6-EBE6-43B0-A79D-643CA107FD59}">
  <ds:schemaRefs>
    <ds:schemaRef ds:uri="http://schemas.microsoft.com/sharepoint/v3/contenttype/forms"/>
  </ds:schemaRefs>
</ds:datastoreItem>
</file>

<file path=customXml/itemProps2.xml><?xml version="1.0" encoding="utf-8"?>
<ds:datastoreItem xmlns:ds="http://schemas.openxmlformats.org/officeDocument/2006/customXml" ds:itemID="{EDD0EBD4-DFEA-4FD1-966E-B590F4A86641}"/>
</file>

<file path=customXml/itemProps3.xml><?xml version="1.0" encoding="utf-8"?>
<ds:datastoreItem xmlns:ds="http://schemas.openxmlformats.org/officeDocument/2006/customXml" ds:itemID="{1F6C9151-9116-4E59-89F1-0F054D1054DC}">
  <ds:schemaRefs>
    <ds:schemaRef ds:uri="5c42f046-5877-49f9-8e48-cf2581cf9012"/>
    <ds:schemaRef ds:uri="e69d2386-1d44-43b6-8ff0-c58c3e71960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Widescreen</PresentationFormat>
  <Paragraphs>199</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Avenir Next LT Pro</vt:lpstr>
      <vt:lpstr>Avenir Next LT Pro Demi</vt:lpstr>
      <vt:lpstr>Avenir Next LT Pro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Ballard</dc:creator>
  <cp:lastModifiedBy>Thora Collard</cp:lastModifiedBy>
  <cp:revision>1</cp:revision>
  <dcterms:created xsi:type="dcterms:W3CDTF">2025-10-23T15:18:28Z</dcterms:created>
  <dcterms:modified xsi:type="dcterms:W3CDTF">2025-11-10T19:12:53Z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0x010100CB4547B93EC69444A1DAEC71E6231883</vt:lpwstr>
  </property>
  <property fmtid="{D5CDD505-2E9C-101B-9397-08002B2CF9AE}" pid="3" name="MediaServiceImageTags">
    <vt:lpwstr/>
  </property>
</Properties>
</file>