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74" r:id="rId4"/>
    <p:sldId id="258" r:id="rId5"/>
    <p:sldId id="269" r:id="rId6"/>
    <p:sldId id="268" r:id="rId7"/>
    <p:sldId id="272" r:id="rId8"/>
    <p:sldId id="260" r:id="rId9"/>
    <p:sldId id="261" r:id="rId10"/>
    <p:sldId id="262" r:id="rId11"/>
    <p:sldId id="271" r:id="rId12"/>
    <p:sldId id="273" r:id="rId13"/>
    <p:sldId id="263" r:id="rId14"/>
    <p:sldId id="270" r:id="rId15"/>
    <p:sldId id="264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0" autoAdjust="0"/>
    <p:restoredTop sz="78375" autoAdjust="0"/>
  </p:normalViewPr>
  <p:slideViewPr>
    <p:cSldViewPr snapToGrid="0">
      <p:cViewPr varScale="1">
        <p:scale>
          <a:sx n="71" d="100"/>
          <a:sy n="71" d="100"/>
        </p:scale>
        <p:origin x="55" y="9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C947-0D78-4696-8DC3-93FE8AC1106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8706-BD93-4DDC-A67C-3C806977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sfieldmanagement.org/natural-grass-athletic-field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dpi.com/2071-1050/17/14/6292" TargetMode="External"/><Relationship Id="rId4" Type="http://schemas.openxmlformats.org/officeDocument/2006/relationships/hyperlink" Target="https://ucanr.edu/blog/fresno-gardening-green/article/fake-grass-makes-hot-environments-hotter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Intencionadamente centrado en el atractivo emocional de los riesgos (niños)</a:t>
            </a:r>
          </a:p>
          <a:p>
            <a:r>
              <a:rPr lang="es" dirty="0"/>
              <a:t>Tasas de conmociones más altas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6BC0-7170-0CA0-16E6-C5363C2D7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2B018-B255-EA53-AE48-AF7BA3CD7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E129-90E5-CFF0-12F6-080CA2291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La legislatura del Estado de Colorado aprobó el SB 24-005 37 que, a fecha de 1 de enero de 2026, prohibirá a los gobiernos locales permitir la instalación, plantación o colocación de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artificial y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artificial no funcional en propiedades comerciales, institucionales o industriales, bienes comunales de interés común, o en un derecho de vía en la calle, aparcamiento, mediana o corredor de transporte, así como en instalaciones estatales. Las viviendas y el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artificial utilizados en campos deportivos están exentos de la legislación.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D75F5-5723-67C2-3E9B-BC12374A7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7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/>
              <a:t>El aumento de costes afectará a la sustitución futura del campo </a:t>
            </a:r>
          </a:p>
          <a:p>
            <a:r>
              <a:rPr lang="es"/>
              <a:t>Lesiones: conmociones, desgarros, fracturas, esguinces</a:t>
            </a:r>
          </a:p>
          <a:p>
            <a:r>
              <a:rPr lang="es"/>
              <a:t>Responsabilidad: </a:t>
            </a:r>
            <a:r>
              <a:rPr lang="e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 Berkeley analizó las firmas químicas encontradas en el relleno, encontró más de 400 productos químicos pero solo pudo identificar aproximadamente 180 de ellos.</a:t>
            </a:r>
            <a:endParaRPr lang="en-US"/>
          </a:p>
          <a:p>
            <a:r>
              <a:rPr lang="es"/>
              <a:t>https://www.latimes.com/science/story/2025-09-17/californias-love-hate-relationship-with-artificial-turf#:~:text=It%20found%20%E2%80%9Cno%20significant%20health,fields%20based%20on%20available%20data.%E2%80%9D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6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/>
              <a:t>Residuos relacionados para la junta de ZWS: considera prohibiciones/moratorias, presupuesto para estudios, etc., relacionados con políticas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1B67-577E-D2A3-C3F5-63EEBC8AE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2D32A-2C7F-BEDE-F4BB-CEBF13382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A1AEF-3F4A-51A6-D1D0-EE5B227C8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" sz="1200" dirty="0">
                <a:effectLst/>
                <a:latin typeface="Avenir Next LT Pro"/>
              </a:rPr>
              <a:t>Las decisiones políticas pueden tener impactos ambientales, sanitarios y financieros significativos en las comunidades del condado de Sonoma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" sz="1200" dirty="0">
                <a:latin typeface="Avenir Next LT Pro"/>
              </a:rPr>
              <a:t>Es necesario considerar más los distintos factores antes de decidir el material del </a:t>
            </a:r>
            <a:r>
              <a:rPr lang="en-US" sz="1200" dirty="0" err="1">
                <a:latin typeface="Avenir Next LT Pro"/>
              </a:rPr>
              <a:t>césped</a:t>
            </a:r>
            <a:r>
              <a:rPr lang="en-US" sz="1200" dirty="0">
                <a:latin typeface="Avenir Next LT Pro"/>
              </a:rPr>
              <a:t>/</a:t>
            </a:r>
            <a:r>
              <a:rPr lang="en-US" sz="1200" dirty="0" err="1">
                <a:latin typeface="Avenir Next LT Pro"/>
              </a:rPr>
              <a:t>pasto</a:t>
            </a:r>
            <a:r>
              <a:rPr lang="en-US" sz="1200" dirty="0">
                <a:latin typeface="Avenir Next LT Pro"/>
              </a:rPr>
              <a:t> </a:t>
            </a:r>
            <a:endParaRPr lang="en-US" sz="1200" dirty="0">
              <a:effectLst/>
              <a:latin typeface="Avenir Next LT Pro" panose="020B0504020202020204" pitchFamily="34" charset="0"/>
            </a:endParaRPr>
          </a:p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6F7A3-DD37-94FC-72EB-2955453C2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b="0" i="0" dirty="0">
                <a:effectLst/>
                <a:latin typeface="Avenir Next LT Pro Demi" panose="020B0704020202020204" pitchFamily="34" charset="0"/>
              </a:rPr>
              <a:t>"un material orgánico biodegradable que produce oxígeno mediante la fotosíntesis y ayuda a filtrar las aguas pluviales y prevenir la erosión del suelo"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dirty="0"/>
              <a:t>https://kerstenuk.com/blog/Sweeping,-moss-and-weed-control/maintaining-the-performance-of-grass-surfaces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se introdujo en el mundo del deporte en 1965. Actualmente hay aproximadamente 13,000 campos deportivos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sintético en Estados Unidos.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es una superficie artificial de fibras sintéticas, inventada en los años 60 para parecerse y sustituir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en campos deportivos y jardines residenciales. Consiste en “capas"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plástico no biodegradable y un respaldo no biodegradable. En los años 90 se añadió relleno entre las capas para ablandar los campos durante el juego. Las capas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están compuestas de polietileno, polipropileno o nailon.</a:t>
            </a:r>
          </a:p>
          <a:p>
            <a:endParaRPr lang="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las cuchillas están unidas a una capa de plástico</a:t>
            </a:r>
          </a:p>
          <a:p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material de amortiguación suele ser relleno de caucho de acerrin procedente de neumáticos aplastados. Se han utilizado otros materiales, como sílice de cuarzo triturado, caucho sintético, arena recubierta de polímero y otros materiales orgánicos (corcho y fibra de coco). Sin embargo, estas alternativas "ecológicas" suelen estar recubiertas con estabilizadores y plastificantes para mayor durabilidad. El respaldo principal consiste en tela tejida o no tejida hecha de poliéster o polipropileno de alta resistencia. El respaldo secundario se aplica para estabilizar y asegurar permanentemente los penachos del sistema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artificial. Los materiales de recubrimiento más utilizados son el látex y el poliuretano.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dirty="0"/>
              <a:t>https://www.ccgrass.com/products-series/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AC9A-2CB0-74FA-1530-484197DED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0735C-62AD-B79B-CB0D-1D4D3C938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EF5B7-E7EC-C0FE-D455-062BCDC06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/>
              <a:t>Santa Rosa (Elsie Allen, Cardinal Newman, Piner), Healdsburg, Windsor, El Molino, Cloverdale, Petaluma, Cotati, Valle de Sonoma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0FEEF-7B40-5271-C71A-81AAE6767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Revisó de análisis existentes, contactó con representantes de la industria y otros expertos en la materia, evaluó y cruzó las afirmaciones partidistas y no partidistas, revisó y consideró diversas opciones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investigación terminó en tres grandes ámbitos de impacto: medio ambiente, salud humana y finanzas.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"Revisar los impactos medioambientales y para la salud del césped/pasto artificial expresados por las preocupaciones de la comunidad local. Esto incluye impactos en el ciclo de vida total con atención a las afirmaciones de reciclabilidad, con el objetivo de minimizar los residuos en vertederos de basura. También consideraremos los pros y los contras, costos y beneficios tanto del césped/pasto  artificial como del césped/pasto  natural desde múltiples perspectivas para informar las recomendaciones."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dirty="0">
                <a:latin typeface="Avenir Next LT Pro"/>
              </a:rPr>
              <a:t>A través del SB 676 </a:t>
            </a:r>
            <a:r>
              <a:rPr lang="es" dirty="0"/>
              <a:t>de 2023 (cap. 498, estadísticas 2023), la instalación de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sintético o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artificial ya no está incluida en la definición de paisajismo tolerante a la sequía</a:t>
            </a:r>
          </a:p>
          <a:p>
            <a:endParaRPr lang="en-US" sz="1200" dirty="0">
              <a:latin typeface="Avenir Next LT Pro"/>
            </a:endParaRPr>
          </a:p>
          <a:p>
            <a:r>
              <a:rPr lang="es" dirty="0"/>
              <a:t>El Proyecto de Ley de la Asamblea 1423 (2023, Schiavo) habría prohibido el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artificial que contenga PFAS en California. Con el veto de la AB1423, CalEPA continuará evaluando PFAS además de otros productos químicos candidatos en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artificial.</a:t>
            </a:r>
            <a:endParaRPr lang="en-US" sz="1200" dirty="0">
              <a:latin typeface="Avenir Next LT Pro"/>
            </a:endParaRPr>
          </a:p>
          <a:p>
            <a:endParaRPr lang="en-US" sz="1200" dirty="0">
              <a:latin typeface="Avenir Next LT Pro"/>
            </a:endParaRPr>
          </a:p>
          <a:p>
            <a:r>
              <a:rPr lang="es" sz="1200" dirty="0">
                <a:latin typeface="Avenir Next LT Pro"/>
              </a:rPr>
              <a:t>Se enfría de forma natural: el calor se absorbe y se libera gradualmente</a:t>
            </a:r>
          </a:p>
          <a:p>
            <a:r>
              <a:rPr lang="es" sz="1200" dirty="0">
                <a:latin typeface="Avenir Next LT Pro"/>
              </a:rPr>
              <a:t>+ limpiadores químicos usados para el "aseo" </a:t>
            </a:r>
          </a:p>
          <a:p>
            <a:r>
              <a:rPr lang="es" sz="1200" dirty="0">
                <a:latin typeface="Avenir Next LT Pro"/>
              </a:rPr>
              <a:t>Es muy difícil para el equipo encontrar información sobre la eliminación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dirty="0">
                <a:latin typeface="Avenir Next LT Pro"/>
              </a:rPr>
              <a:t>Asegúrarse de que el efecto isla de calor mencione – no absorbe calor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dirty="0">
                <a:effectLst/>
                <a:latin typeface="Avenir Next LT Pro" panose="020B0504020202020204" pitchFamily="34" charset="0"/>
              </a:rPr>
              <a:t>Liberación de gases: https://www.theguardian.com/environment/2024/mar/15/athletes-higher-pfas-levels-artificial-turf#:~:text=Some%20artificial%20turf%20is%20still,to%20be%20replaced%20with%20grass.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D38E3-13C9-3E65-8F9B-BFDAB61F1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9ED88-3895-7F19-B05F-CFE410678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BB977-7441-B09A-07FF-BA8F21ACD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pruebas de calor en un estudio del Centennial Field en Nueva Jersey midieron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donde se emcpmtro que era 182% más caliente que el de un campo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cuando se midieron con un termómetro infrarrojo durante una lectura a mediodía en junio (Cumberbatch, et al., 2025).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Williams y Pulley realizaron investigaciones en la Universidad Brigham Young midiendo las temperaturas del suelo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artificial, asfalto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natural. </a:t>
            </a:r>
          </a:p>
          <a:p>
            <a:pPr lvl="1"/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Informaron que la temperatura superficial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sintético era 37 grados F más alta que el asfalto y 86.5 grados F más caliente que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natural.</a:t>
            </a:r>
          </a:p>
          <a:p>
            <a:pPr lvl="1"/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temperatura superficial más alta registrada en su estudio fue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césped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de 200 grados F en un día de 98 grados F (Williams &amp; Pulley 2004).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Avenir Next LT Pro" panose="020B0504020202020204" pitchFamily="34" charset="0"/>
            </a:endParaRPr>
          </a:p>
          <a:p>
            <a:endParaRPr lang="en-US" sz="1200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dirty="0">
                <a:latin typeface="Avenir Next LT Pro Light" panose="020B0304020202020204" pitchFamily="34" charset="0"/>
                <a:hlinkClick r:id="rId3"/>
              </a:rPr>
              <a:t>https://www.sportsfieldmanagement.org/natural-grass-athletic-fields/</a:t>
            </a:r>
            <a:r>
              <a:rPr lang="es" sz="1200" dirty="0">
                <a:latin typeface="Avenir Next LT Pro Light" panose="020B03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dirty="0">
                <a:effectLst/>
                <a:latin typeface="Avenir Next LT Pro Light" panose="020B0304020202020204" pitchFamily="34" charset="0"/>
              </a:rPr>
              <a:t>Encuentra el enlace de Bob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dirty="0">
                <a:latin typeface="Avenir Next LT Pro Light" panose="020B0304020202020204" pitchFamily="34" charset="0"/>
                <a:hlinkClick r:id="rId4"/>
              </a:rPr>
              <a:t>https://ucanr.edu/blog/fresno-gardening-green/article/fake-grass-makes-hot-environments-hotter</a:t>
            </a:r>
            <a:r>
              <a:rPr lang="es" sz="1200" dirty="0">
                <a:latin typeface="Avenir Next LT Pro Light" panose="020B03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kern="120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(Cumberbatch, et al., 2025 </a:t>
            </a:r>
            <a:r>
              <a:rPr lang="es" sz="1200" dirty="0">
                <a:latin typeface="Avenir Next LT Pro Light" panose="020B0304020202020204" pitchFamily="34" charset="0"/>
                <a:hlinkClick r:id="rId5"/>
              </a:rPr>
              <a:t>https://www.mdpi.com/2071-1050/17/14/6292</a:t>
            </a:r>
            <a:r>
              <a:rPr lang="es" sz="1200" dirty="0">
                <a:latin typeface="Avenir Next LT Pro Light" panose="020B0304020202020204" pitchFamily="34" charset="0"/>
              </a:rPr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venir Next LT Pro Light" panose="020B0304020202020204" pitchFamily="34" charset="0"/>
            </a:endParaRPr>
          </a:p>
          <a:p>
            <a:endParaRPr lang="en-US" sz="1200" dirty="0">
              <a:effectLst/>
              <a:latin typeface="Avenir Next LT Pro Light" panose="020B03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EAFCF-DFC8-4AE7-2A59-9472B8FB4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D46C-8197-668C-2D79-C0855FD97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A0A4A-BC3D-FB9E-43E0-59EE351B2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C7885-1137-FB9D-A041-80BE6D021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Añadir testimonios del Comité (Stu)</a:t>
            </a:r>
          </a:p>
          <a:p>
            <a:r>
              <a:rPr lang="es" dirty="0"/>
              <a:t>La renovación del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natural incluye </a:t>
            </a:r>
            <a:r>
              <a:rPr lang="en-US" dirty="0" err="1"/>
              <a:t>césped</a:t>
            </a:r>
            <a:r>
              <a:rPr lang="en-US" dirty="0"/>
              <a:t>/</a:t>
            </a:r>
            <a:r>
              <a:rPr lang="en-US" dirty="0" err="1"/>
              <a:t>pasto</a:t>
            </a:r>
            <a:r>
              <a:rPr lang="en-US" dirty="0"/>
              <a:t> </a:t>
            </a:r>
            <a:r>
              <a:rPr lang="es" dirty="0"/>
              <a:t>, drenaje y composición del suelo, dependiendo de la situación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65762-3536-89A8-C0D2-A8E83A073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8706-BD93-4DDC-A67C-3C8069778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2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4AF9-7DE1-A784-F1BC-A94E12398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83B58-A404-9657-7BBB-D1B42D226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"/>
              <a:t>Haz clic para editar el estilo de subtítulos Master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51F2-BFD5-B228-4ACA-2515DA5A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DA0D-2B78-F239-870F-4D8BCCE9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D09A-E2FD-D72B-039A-937424E8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F752-928A-E4E3-0126-EA7EA997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04464-E3AA-74B3-D7FB-2C227DA4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610F-18E4-D4B4-F881-F260A0A8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2E74-87A8-EF86-A6AB-2CB5DB78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91D3-CACD-B745-AA2F-6ED3DE81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4EA4B-FE03-E239-01F3-54518495B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9AB24-87FE-9C8B-3904-B22F75A83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CE68A-0616-1DD3-CA25-972DDCE6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15A4-F8E3-D433-542D-B6E78C10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96291-CCD5-8950-EAFF-75483FA4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08AD-41C6-4D32-6301-EDE47116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1A7C-0028-49EC-EFE5-B1E618DAF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95412-7BC4-0C52-F2BB-330E5D45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098D-C03F-A4D1-FD44-C6F0F4D8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D85FC-3C3B-9756-AFEC-9A01BF45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7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569C-9505-EA14-728A-66D322A2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F826E-D0F5-3117-1F4D-95B6983B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0C0C-4956-7506-D65F-A8C9E24F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8B0C-CB4F-7459-59B5-337D7CA3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2CE27-B3E3-753F-8EB4-6F8642D0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5DAE-3A2B-04A7-E6BC-0A3C4A83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8BCD-FD75-05F3-1E71-94F6C9552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62933-21A0-8B25-4A7D-C1DF0412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3EDB0-86C7-BD6D-84DC-78DE8CE3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AADBA-63F2-A811-5612-1C8E2A2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86699-E1E1-679F-3494-EBDAE4FD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CE37-D69A-1BE4-993C-BF4753A5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D6BE1-D01F-B153-61A1-9E8518906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767D4-FDD7-6490-0A94-790BD81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AF129-4D57-D1DA-184C-50C805013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A94E9-8F2D-823B-3778-66505193E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B9121-2D1D-C141-63F8-9B5970E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204DB-4281-70A8-C9AB-56799F7A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C73AA-4534-F9A9-6979-FB1FF7B7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E8CC-AF1B-F860-62E3-8C854611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D6B58-1AC4-3A3B-1F11-3AAEF78A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CCC2D-51FA-1ABE-10F5-E5DC0FA5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4C041-228A-7477-5BB1-C27C3293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6BF7E-4819-26D5-C394-DDA6E401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E4848-73C3-EDCF-F6EC-091EF4B8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998B6-60AE-6803-78AD-A0D5C2CB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7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5CDD-7DA0-9D46-412B-619DCDF0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97C87-57CB-5EB8-5D63-60496C0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0B403-86E4-8D27-300C-B86481E5F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80397-837F-4E1E-6D27-E13C27A3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46B62-59B8-DB75-210B-A85C6646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01DB5-0F76-9F7B-3CD5-B8E66C4B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6BDB-4DD4-C587-A799-8A768D88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F5C9D-F80D-6D90-9E23-2F8B1F347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B0D39-D548-3E7E-4EF9-26062C9B0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1A0F-520E-AD0C-302E-BC26B424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463E2-3562-0E89-9013-5262F1ED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FAC99-FEC6-2BF7-CA83-9C24FD93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A8B27-B177-B62F-C693-2F94CF33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EE42B-3B35-EAC8-4B64-262948DB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62EC9-B76A-B11D-4A04-F41171F3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9FB80-F62C-435A-9E48-9023A270BCD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FCDA8-8E1E-28BA-7D89-B8DAF7E87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94A2-CBEF-0986-F96F-9C00664CD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71F81C-EA63-4F49-B870-AFD88234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https://linkprotect.cudasvc.com/url?a=https%3a%2f%2fzerowastesonoma.gov%2fuploads%2ficons%2fZWS_SignNew_Blue_174x80.png&amp;c=E,1,X6v65WwuPyvnQslqkXl7UVxdNwMLFEkrcyFMY6Ll21k9xhhncycULvnl4-OdCfDqSfhyPtnVRWg_fCGz37nvCBhOw6QncpRus_P9zc5xcnGv-TrBgIAeSgj_gw,,&amp;typo=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https://linkprotect.cudasvc.com/url?a=https%3a%2f%2fzerowastesonoma.gov%2fuploads%2ficons%2fZWS_SignNew_Blue_174x80.png&amp;c=E,1,X6v65WwuPyvnQslqkXl7UVxdNwMLFEkrcyFMY6Ll21k9xhhncycULvnl4-OdCfDqSfhyPtnVRWg_fCGz37nvCBhOw6QncpRus_P9zc5xcnGv-TrBgIAeSgj_gw,,&amp;typo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EEE858-BB72-C9BF-114F-8F053ADD322C}"/>
              </a:ext>
            </a:extLst>
          </p:cNvPr>
          <p:cNvSpPr txBox="1"/>
          <p:nvPr/>
        </p:nvSpPr>
        <p:spPr>
          <a:xfrm>
            <a:off x="633958" y="749248"/>
            <a:ext cx="1092408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noProof="0" dirty="0">
                <a:latin typeface="Avenir Next LT Pro" panose="020B0504020202020204" pitchFamily="34" charset="0"/>
              </a:rPr>
              <a:t>Campos de Pasto/Césped Artificial vs Césped/Pasto Natural</a:t>
            </a:r>
            <a:br>
              <a:rPr lang="es-MX" sz="3600" b="1" noProof="0" dirty="0">
                <a:latin typeface="Avenir Next LT Pro" panose="020B0504020202020204" pitchFamily="34" charset="0"/>
              </a:rPr>
            </a:br>
            <a:r>
              <a:rPr lang="es-MX" sz="3600" noProof="0" dirty="0">
                <a:latin typeface="Avenir Next LT Pro" panose="020B0504020202020204" pitchFamily="34" charset="0"/>
              </a:rPr>
              <a:t>20 de noviembre de 2025</a:t>
            </a:r>
          </a:p>
          <a:p>
            <a:pPr algn="ctr"/>
            <a:endParaRPr lang="es-MX" sz="4400" noProof="0" dirty="0">
              <a:effectLst/>
              <a:latin typeface="Avenir Next LT Pro" panose="020B0504020202020204" pitchFamily="34" charset="0"/>
            </a:endParaRPr>
          </a:p>
          <a:p>
            <a:pPr algn="ctr"/>
            <a:r>
              <a:rPr lang="es-MX" sz="3600" b="1" noProof="0" dirty="0">
                <a:latin typeface="Avenir Next LT Pro" panose="020B0504020202020204" pitchFamily="34" charset="0"/>
              </a:rPr>
              <a:t>Comité Ad Hoc de césped/pasto Artificial</a:t>
            </a:r>
          </a:p>
          <a:p>
            <a:pPr algn="ctr"/>
            <a:r>
              <a:rPr lang="es-MX" sz="2000" noProof="0" dirty="0">
                <a:latin typeface="Avenir Next LT Pro" panose="020B0504020202020204" pitchFamily="34" charset="0"/>
              </a:rPr>
              <a:t>formada el 12 de diciembre de 2024 por:</a:t>
            </a:r>
            <a:br>
              <a:rPr lang="es-MX" sz="2000" b="1" noProof="0" dirty="0">
                <a:latin typeface="Avenir Next LT Pro" panose="020B0504020202020204" pitchFamily="34" charset="0"/>
              </a:rPr>
            </a:br>
            <a:r>
              <a:rPr lang="es-MX" sz="2000" noProof="0" dirty="0">
                <a:latin typeface="Avenir Next LT Pro" panose="020B0504020202020204" pitchFamily="34" charset="0"/>
              </a:rPr>
              <a:t> Grupo de Trabajo Local del Condado de Sonoma (LTF) sobre Gestión Integrada de Residuos</a:t>
            </a:r>
            <a:endParaRPr lang="es-MX" sz="2000" noProof="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1026" name="Picture 2" descr="Zero Waste Sonoma Logo">
            <a:extLst>
              <a:ext uri="{FF2B5EF4-FFF2-40B4-BE49-F238E27FC236}">
                <a16:creationId xmlns:a16="http://schemas.microsoft.com/office/drawing/2014/main" id="{3D0F08C2-3C48-6528-3E9D-61DFDD027106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25" y="4766554"/>
            <a:ext cx="3380749" cy="15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2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DCFCF-2267-34C4-8906-ACBDEE52C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51FB4-40FF-4AAA-5945-B7026444A48E}"/>
              </a:ext>
            </a:extLst>
          </p:cNvPr>
          <p:cNvSpPr txBox="1"/>
          <p:nvPr/>
        </p:nvSpPr>
        <p:spPr>
          <a:xfrm>
            <a:off x="1846329" y="248115"/>
            <a:ext cx="849933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3200" b="1" noProof="0" dirty="0">
                <a:effectLst/>
                <a:latin typeface="Avenir Next LT Pro" panose="020B0504020202020204" pitchFamily="34" charset="0"/>
              </a:rPr>
              <a:t> Hallazgos: Impactos Medioambientales</a:t>
            </a:r>
          </a:p>
          <a:p>
            <a:endParaRPr lang="es-MX" sz="3200" noProof="0" dirty="0">
              <a:effectLst/>
              <a:latin typeface="Avenir Next LT Pro" panose="020B0504020202020204" pitchFamily="34" charset="0"/>
            </a:endParaRPr>
          </a:p>
          <a:p>
            <a:endParaRPr lang="es-MX" sz="3200" noProof="0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ACA876-28D5-4649-2AFF-FE6BB1E48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59798"/>
              </p:ext>
            </p:extLst>
          </p:nvPr>
        </p:nvGraphicFramePr>
        <p:xfrm>
          <a:off x="271469" y="1254781"/>
          <a:ext cx="11649059" cy="6311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675">
                  <a:extLst>
                    <a:ext uri="{9D8B030D-6E8A-4147-A177-3AD203B41FA5}">
                      <a16:colId xmlns:a16="http://schemas.microsoft.com/office/drawing/2014/main" val="2262557730"/>
                    </a:ext>
                  </a:extLst>
                </a:gridCol>
                <a:gridCol w="4850301">
                  <a:extLst>
                    <a:ext uri="{9D8B030D-6E8A-4147-A177-3AD203B41FA5}">
                      <a16:colId xmlns:a16="http://schemas.microsoft.com/office/drawing/2014/main" val="1778114244"/>
                    </a:ext>
                  </a:extLst>
                </a:gridCol>
                <a:gridCol w="5689083">
                  <a:extLst>
                    <a:ext uri="{9D8B030D-6E8A-4147-A177-3AD203B41FA5}">
                      <a16:colId xmlns:a16="http://schemas.microsoft.com/office/drawing/2014/main" val="3171287159"/>
                    </a:ext>
                  </a:extLst>
                </a:gridCol>
              </a:tblGrid>
              <a:tr h="368067">
                <a:tc>
                  <a:txBody>
                    <a:bodyPr/>
                    <a:lstStyle/>
                    <a:p>
                      <a:endParaRPr lang="es-MX" noProof="0" dirty="0">
                        <a:latin typeface="Avenir Next LT Pro Demi" panose="020B07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Césped/Pasto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Césped/Pasto Artificial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55395"/>
                  </a:ext>
                </a:extLst>
              </a:tr>
              <a:tr h="1691255"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Puede ser irrigado con agua reciclada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Pesticidas y fertilizantes que se usan a menudo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Se enfría de forma natural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effectLst/>
                          <a:latin typeface="Avenir Next LT Pro" panose="020B0504020202020204" pitchFamily="34" charset="0"/>
                        </a:rPr>
                        <a:t>Secuestra carbono y libera oxígeno</a:t>
                      </a:r>
                      <a:endParaRPr lang="es-MX" sz="1800" noProof="0" dirty="0">
                        <a:latin typeface="Avenir Next LT Pro" panose="020B05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Protege la cuenca hidrográfica y preserva el ecosistema del suelo</a:t>
                      </a:r>
                      <a:endParaRPr lang="es-MX" sz="1800" noProof="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endParaRPr lang="es-MX" noProof="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latin typeface="Avenir Next LT Pro" panose="020B0504020202020204" pitchFamily="34" charset="0"/>
                        </a:rPr>
                        <a:t>Generalmente menos consumo de agua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Los pesticidas y fertilizantes a menudo no son remedios</a:t>
                      </a:r>
                    </a:p>
                    <a:p>
                      <a:endParaRPr lang="es-MX" noProof="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98342"/>
                  </a:ext>
                </a:extLst>
              </a:tr>
              <a:tr h="2843070"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Contras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Generalmente más consumo de agua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Emisiones de gases de efecto invernadero – cortadoras de pasto</a:t>
                      </a:r>
                    </a:p>
                    <a:p>
                      <a:endParaRPr lang="es-MX" noProof="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Falta de infraestructura y datos de reciclaje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Emisiones de gases de efecto invernadero: los materiales se derivan de combustibles fósiles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La liberación de productos químicos tóxicos y </a:t>
                      </a:r>
                      <a:r>
                        <a:rPr lang="es-MX" sz="1800" b="1" noProof="0" dirty="0" err="1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microplásticos</a:t>
                      </a: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 expone a los humanos, la fauna y el agua a diversos peligros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latin typeface="Avenir Next LT Pro" panose="020B0504020202020204" pitchFamily="34" charset="0"/>
                        </a:rPr>
                        <a:t>Mayor carga en los procesos de tratamiento de agua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solidFill>
                            <a:schemeClr val="tx2"/>
                          </a:solidFill>
                          <a:effectLst/>
                          <a:latin typeface="Avenir Next LT Pro" panose="020B0504020202020204" pitchFamily="34" charset="0"/>
                        </a:rPr>
                        <a:t>Solo requiere agua potable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Efecto isla de calor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800" noProof="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endParaRPr lang="es-MX" noProof="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9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D99DB-D8D8-2335-4A29-0458ADB4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EA622-28D6-F0C7-8683-9B2B7DD8BE56}"/>
              </a:ext>
            </a:extLst>
          </p:cNvPr>
          <p:cNvSpPr txBox="1"/>
          <p:nvPr/>
        </p:nvSpPr>
        <p:spPr>
          <a:xfrm>
            <a:off x="1934679" y="271167"/>
            <a:ext cx="832260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3200" b="1" noProof="0" dirty="0">
                <a:effectLst/>
                <a:latin typeface="Avenir Next LT Pro" panose="020B0504020202020204" pitchFamily="34" charset="0"/>
              </a:rPr>
              <a:t> Hallazgos: Impactos Medioambientales</a:t>
            </a:r>
            <a:endParaRPr lang="es-MX" sz="3200" noProof="0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ECA42-CDDA-4EBA-F25A-1DC54DB4A5FB}"/>
              </a:ext>
            </a:extLst>
          </p:cNvPr>
          <p:cNvSpPr txBox="1"/>
          <p:nvPr/>
        </p:nvSpPr>
        <p:spPr>
          <a:xfrm>
            <a:off x="508945" y="1148078"/>
            <a:ext cx="11174083" cy="1569660"/>
          </a:xfrm>
          <a:prstGeom prst="rect">
            <a:avLst/>
          </a:prstGeom>
          <a:noFill/>
          <a:ln w="34925">
            <a:gradFill>
              <a:gsLst>
                <a:gs pos="0">
                  <a:srgbClr val="002060"/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 noProof="0" dirty="0">
                <a:latin typeface="Avenir Next LT Pro Demi" panose="020B0704020202020204" pitchFamily="34" charset="0"/>
              </a:rPr>
              <a:t>Centro de Investigación de Césped/Pasto de la Universidad de Misuri </a:t>
            </a:r>
            <a:r>
              <a:rPr lang="es-MX" sz="2400" b="1" noProof="0" dirty="0">
                <a:latin typeface="Avenir Next LT Pro Demi" panose="020B0704020202020204" pitchFamily="34" charset="0"/>
              </a:rPr>
              <a:t>(2010) </a:t>
            </a:r>
          </a:p>
          <a:p>
            <a:r>
              <a:rPr lang="es-MX" b="1" noProof="0" dirty="0">
                <a:latin typeface="Avenir Next LT Pro Light" panose="020B0304020202020204" pitchFamily="34" charset="0"/>
              </a:rPr>
              <a:t>La temperatura del césped/pasto sintético aumenta de 50 a 70 °F </a:t>
            </a:r>
            <a:r>
              <a:rPr lang="es-MX" dirty="0">
                <a:latin typeface="Avenir Next LT Pro Light" panose="020B0304020202020204" pitchFamily="34" charset="0"/>
              </a:rPr>
              <a:t>comparado con</a:t>
            </a:r>
            <a:r>
              <a:rPr lang="es-MX" noProof="0" dirty="0">
                <a:latin typeface="Avenir Next LT Pro Light" panose="020B0304020202020204" pitchFamily="34" charset="0"/>
              </a:rPr>
              <a:t> </a:t>
            </a:r>
            <a:r>
              <a:rPr lang="es-MX" dirty="0">
                <a:latin typeface="Avenir Next LT Pro Light" panose="020B0304020202020204" pitchFamily="34" charset="0"/>
              </a:rPr>
              <a:t>el </a:t>
            </a:r>
            <a:r>
              <a:rPr lang="es-MX" noProof="0" dirty="0">
                <a:latin typeface="Avenir Next LT Pro Light" panose="020B0304020202020204" pitchFamily="34" charset="0"/>
              </a:rPr>
              <a:t>césped/pasto natural. </a:t>
            </a:r>
          </a:p>
          <a:p>
            <a:r>
              <a:rPr lang="es-MX" noProof="0" dirty="0">
                <a:latin typeface="Avenir Next LT Pro Light" panose="020B0304020202020204" pitchFamily="34" charset="0"/>
              </a:rPr>
              <a:t>En días claros a mediados de verano, cuando las temperaturas del aire estaban en 98 grados Fahrenheit con vientos</a:t>
            </a:r>
            <a:r>
              <a:rPr lang="es-MX" b="1" noProof="0" dirty="0">
                <a:latin typeface="Avenir Next LT Pro Light" panose="020B0304020202020204" pitchFamily="34" charset="0"/>
              </a:rPr>
              <a:t> calmados, las temperaturas superaban los 160 °F en superficies sintéticas</a:t>
            </a:r>
            <a:r>
              <a:rPr lang="es-MX" noProof="0" dirty="0">
                <a:latin typeface="Avenir Next LT Pro Light" panose="020B0304020202020204" pitchFamily="34" charset="0"/>
              </a:rPr>
              <a:t>. </a:t>
            </a:r>
          </a:p>
          <a:p>
            <a:r>
              <a:rPr lang="es-MX" noProof="0" dirty="0">
                <a:latin typeface="Avenir Next LT Pro Light" panose="020B0304020202020204" pitchFamily="34" charset="0"/>
              </a:rPr>
              <a:t>El césped/pasto natural en estas mismas condiciones oscilaría entre 99 y 102 ° F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361AF-7A1C-82F8-BB2F-14DF728EE664}"/>
              </a:ext>
            </a:extLst>
          </p:cNvPr>
          <p:cNvSpPr txBox="1"/>
          <p:nvPr/>
        </p:nvSpPr>
        <p:spPr>
          <a:xfrm>
            <a:off x="508940" y="5632726"/>
            <a:ext cx="11174083" cy="954107"/>
          </a:xfrm>
          <a:prstGeom prst="rect">
            <a:avLst/>
          </a:prstGeom>
          <a:noFill/>
          <a:ln w="44450">
            <a:gradFill>
              <a:gsLst>
                <a:gs pos="0">
                  <a:srgbClr val="002060"/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noProof="0" dirty="0">
                <a:latin typeface="Avenir Next LT Pro Demi" panose="020B0704020202020204" pitchFamily="34" charset="0"/>
              </a:rPr>
              <a:t>Universidad Estatal de Montclair, Nueva Jersey (2025)</a:t>
            </a:r>
          </a:p>
          <a:p>
            <a:pPr algn="ctr"/>
            <a:r>
              <a:rPr lang="es-MX" kern="1200" noProof="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El césped/pasto artificial era </a:t>
            </a:r>
            <a:r>
              <a:rPr lang="es-MX" b="1" kern="1200" noProof="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un 182% más caliente </a:t>
            </a:r>
            <a:r>
              <a:rPr lang="es-MX" kern="1200" noProof="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que el de un campo de césped/pasto natural cuando fue medido con un termómetro infrarrojo durante una lectura a mediodía en el mes de junio.</a:t>
            </a:r>
            <a:r>
              <a:rPr lang="es-MX" noProof="0" dirty="0">
                <a:latin typeface="Avenir Next LT Pro Light" panose="020B03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4A6E2-F484-1273-5445-3657865F9441}"/>
              </a:ext>
            </a:extLst>
          </p:cNvPr>
          <p:cNvSpPr txBox="1"/>
          <p:nvPr/>
        </p:nvSpPr>
        <p:spPr>
          <a:xfrm>
            <a:off x="508958" y="4330755"/>
            <a:ext cx="11174083" cy="800219"/>
          </a:xfrm>
          <a:prstGeom prst="rect">
            <a:avLst/>
          </a:prstGeom>
          <a:noFill/>
          <a:ln w="44450">
            <a:gradFill>
              <a:gsLst>
                <a:gs pos="0">
                  <a:srgbClr val="002060"/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noProof="0" dirty="0">
                <a:latin typeface="Avenir Next LT Pro Demi" panose="020B0704020202020204" pitchFamily="34" charset="0"/>
              </a:rPr>
              <a:t>El UC Ag y Recursos Naturales, California (2024)</a:t>
            </a:r>
          </a:p>
          <a:p>
            <a:pPr algn="ctr"/>
            <a:r>
              <a:rPr lang="es-MX" noProof="0" dirty="0">
                <a:latin typeface="Avenir Next LT Pro Light" panose="020B0304020202020204" pitchFamily="34" charset="0"/>
              </a:rPr>
              <a:t>El césped/pasto artificial </a:t>
            </a:r>
            <a:r>
              <a:rPr lang="es-MX" kern="1200" noProof="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se alcanzo temperaturas de </a:t>
            </a:r>
            <a:r>
              <a:rPr lang="es-MX" b="1" noProof="0" dirty="0">
                <a:latin typeface="Avenir Next LT Pro Light" panose="020B0304020202020204" pitchFamily="34" charset="0"/>
              </a:rPr>
              <a:t>173 °F </a:t>
            </a:r>
            <a:r>
              <a:rPr lang="es-MX" kern="1200" noProof="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en Palm Springs</a:t>
            </a:r>
          </a:p>
          <a:p>
            <a:pPr algn="ctr"/>
            <a:endParaRPr lang="es-MX" sz="800" kern="1200" noProof="0" dirty="0"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64D7A-8A39-B977-23B5-2061CDC027E2}"/>
              </a:ext>
            </a:extLst>
          </p:cNvPr>
          <p:cNvSpPr txBox="1"/>
          <p:nvPr/>
        </p:nvSpPr>
        <p:spPr>
          <a:xfrm>
            <a:off x="508940" y="3198768"/>
            <a:ext cx="11174083" cy="1015663"/>
          </a:xfrm>
          <a:prstGeom prst="rect">
            <a:avLst/>
          </a:prstGeom>
          <a:noFill/>
          <a:ln w="34925">
            <a:gradFill>
              <a:gsLst>
                <a:gs pos="0">
                  <a:srgbClr val="002060"/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 noProof="0" dirty="0">
                <a:latin typeface="Avenir Next LT Pro Demi" panose="020B0704020202020204" pitchFamily="34" charset="0"/>
              </a:rPr>
              <a:t>Asociación Médica del Condado de Santa Clara (2024) </a:t>
            </a:r>
          </a:p>
          <a:p>
            <a:r>
              <a:rPr lang="es-MX" sz="2000" noProof="0" dirty="0">
                <a:latin typeface="Avenir Next LT Pro Light" panose="020B0304020202020204" pitchFamily="34" charset="0"/>
              </a:rPr>
              <a:t>El césped/pasto sintético en Sunnyvale (111-138 °F) en comparación con a las áreas alrededor (102-111°F)</a:t>
            </a:r>
            <a:endParaRPr lang="es-MX" sz="1600" noProof="0" dirty="0">
              <a:effectLst/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3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7FFA0-C433-C4C1-29A0-A8B5261B3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2205E-0EF4-CD14-7B43-6B1C26AC9167}"/>
              </a:ext>
            </a:extLst>
          </p:cNvPr>
          <p:cNvSpPr txBox="1"/>
          <p:nvPr/>
        </p:nvSpPr>
        <p:spPr>
          <a:xfrm>
            <a:off x="2711646" y="238828"/>
            <a:ext cx="676866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200" b="1" noProof="0" dirty="0">
                <a:latin typeface="Avenir Next LT Pro" panose="020B0504020202020204" pitchFamily="34" charset="0"/>
              </a:rPr>
              <a:t>Eliminación</a:t>
            </a:r>
            <a:endParaRPr lang="es-MX" sz="3200" noProof="0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08D73-01E8-1264-6881-1DE2BEC9A240}"/>
              </a:ext>
            </a:extLst>
          </p:cNvPr>
          <p:cNvSpPr txBox="1"/>
          <p:nvPr/>
        </p:nvSpPr>
        <p:spPr>
          <a:xfrm>
            <a:off x="508938" y="2613392"/>
            <a:ext cx="11174083" cy="1554272"/>
          </a:xfrm>
          <a:prstGeom prst="rect">
            <a:avLst/>
          </a:prstGeom>
          <a:noFill/>
          <a:ln w="34925">
            <a:gradFill>
              <a:gsLst>
                <a:gs pos="0">
                  <a:srgbClr val="002060"/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600" b="1" noProof="0" dirty="0">
                <a:latin typeface="Avenir Next LT Pro Demi"/>
              </a:rPr>
              <a:t>Opciones para la eliminación de césped/pasto artificial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noProof="0" dirty="0">
                <a:latin typeface="Avenir Next LT Pro" panose="020B0504020202020204" pitchFamily="34" charset="0"/>
              </a:rPr>
              <a:t>Vertedero de basura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noProof="0" dirty="0">
                <a:latin typeface="Avenir Next LT Pro" panose="020B0504020202020204" pitchFamily="34" charset="0"/>
              </a:rPr>
              <a:t>Acumulación de residuos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noProof="0" dirty="0">
                <a:latin typeface="Avenir Next LT Pro" panose="020B0504020202020204" pitchFamily="34" charset="0"/>
              </a:rPr>
              <a:t>Opciones de reciclaje limitadas o no existentes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140FB-4637-8F2F-382B-E0EC82A8B0A1}"/>
              </a:ext>
            </a:extLst>
          </p:cNvPr>
          <p:cNvSpPr txBox="1"/>
          <p:nvPr/>
        </p:nvSpPr>
        <p:spPr>
          <a:xfrm>
            <a:off x="508941" y="4524730"/>
            <a:ext cx="11174083" cy="1508105"/>
          </a:xfrm>
          <a:prstGeom prst="rect">
            <a:avLst/>
          </a:prstGeom>
          <a:noFill/>
          <a:ln w="34925">
            <a:gradFill>
              <a:gsLst>
                <a:gs pos="0">
                  <a:srgbClr val="002060"/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600" b="1" noProof="0" dirty="0">
                <a:latin typeface="Avenir Next LT Pro Demi"/>
              </a:rPr>
              <a:t>Limitaciones de datos sobre la eliminación de césped/pasto artificial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noProof="0" dirty="0">
                <a:latin typeface="Avenir Next LT Pro" panose="020B0504020202020204" pitchFamily="34" charset="0"/>
              </a:rPr>
              <a:t>Prácticas y ubicaciones de eliminación poco claras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noProof="0" dirty="0">
                <a:latin typeface="Avenir Next LT Pro" panose="020B0504020202020204" pitchFamily="34" charset="0"/>
              </a:rPr>
              <a:t>Falta de lenguaje en los contratos que exigen el reciclaje o la correcta eliminación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noProof="0" dirty="0">
                <a:latin typeface="Avenir Next LT Pro" panose="020B0504020202020204" pitchFamily="34" charset="0"/>
              </a:rPr>
              <a:t>Falta de lenguaje contractual que verifique la disposición final de los materiales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973CE-B4F4-B5B1-1A4C-8DAE77AA6B8C}"/>
              </a:ext>
            </a:extLst>
          </p:cNvPr>
          <p:cNvSpPr txBox="1"/>
          <p:nvPr/>
        </p:nvSpPr>
        <p:spPr>
          <a:xfrm>
            <a:off x="508937" y="1103725"/>
            <a:ext cx="11174083" cy="1461939"/>
          </a:xfrm>
          <a:prstGeom prst="rect">
            <a:avLst/>
          </a:prstGeom>
          <a:noFill/>
          <a:ln w="34925">
            <a:gradFill>
              <a:gsLst>
                <a:gs pos="0">
                  <a:srgbClr val="002060"/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600" b="1" noProof="0" dirty="0">
                <a:latin typeface="Avenir Next LT Pro Demi"/>
              </a:rPr>
              <a:t>Opciones para la eliminación de césped/pasto natural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noProof="0" dirty="0">
                <a:latin typeface="Avenir Next LT Pro" panose="020B0504020202020204" pitchFamily="34" charset="0"/>
              </a:rPr>
              <a:t>Un mantenimiento adecuado reduce la necesidad de renovaciones (cada 5-10 años)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noProof="0" dirty="0">
                <a:latin typeface="Avenir Next LT Pro" panose="020B0504020202020204" pitchFamily="34" charset="0"/>
              </a:rPr>
              <a:t>La eliminación normalmente no es necesaria. Si es necesario, </a:t>
            </a:r>
            <a:r>
              <a:rPr lang="es-MX" sz="2100" dirty="0">
                <a:latin typeface="Avenir Next LT Pro" panose="020B0504020202020204" pitchFamily="34" charset="0"/>
              </a:rPr>
              <a:t>se puede convertir en materiales de composta o </a:t>
            </a:r>
            <a:r>
              <a:rPr lang="es-MX" sz="2100" noProof="0" dirty="0">
                <a:latin typeface="Avenir Next LT Pro" panose="020B0504020202020204" pitchFamily="34" charset="0"/>
              </a:rPr>
              <a:t>acolchado</a:t>
            </a:r>
          </a:p>
        </p:txBody>
      </p:sp>
    </p:spTree>
    <p:extLst>
      <p:ext uri="{BB962C8B-B14F-4D97-AF65-F5344CB8AC3E}">
        <p14:creationId xmlns:p14="http://schemas.microsoft.com/office/powerpoint/2010/main" val="22672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87C0E-B309-C644-9242-62593D1B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56A3A9-3780-5645-C933-5A50F5A6A789}"/>
              </a:ext>
            </a:extLst>
          </p:cNvPr>
          <p:cNvSpPr txBox="1"/>
          <p:nvPr/>
        </p:nvSpPr>
        <p:spPr>
          <a:xfrm>
            <a:off x="204492" y="227495"/>
            <a:ext cx="11783009" cy="11233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800" b="1" noProof="0" dirty="0">
                <a:latin typeface="Avenir Next LT Pro"/>
              </a:rPr>
              <a:t>Hallazgos</a:t>
            </a:r>
            <a:r>
              <a:rPr lang="es-MX" sz="2800" b="1" noProof="0" dirty="0">
                <a:effectLst/>
                <a:latin typeface="Avenir Next LT Pro"/>
              </a:rPr>
              <a:t>: Impactos en la </a:t>
            </a:r>
            <a:r>
              <a:rPr lang="es-MX" sz="2800" b="1" dirty="0">
                <a:latin typeface="Avenir Next LT Pro"/>
              </a:rPr>
              <a:t>S</a:t>
            </a:r>
            <a:r>
              <a:rPr lang="es-MX" sz="2800" b="1" noProof="0" dirty="0">
                <a:effectLst/>
                <a:latin typeface="Avenir Next LT Pro"/>
              </a:rPr>
              <a:t>alud y Seguridad </a:t>
            </a:r>
            <a:r>
              <a:rPr lang="es-MX" sz="2800" b="1" dirty="0">
                <a:latin typeface="Avenir Next LT Pro"/>
              </a:rPr>
              <a:t>Pública</a:t>
            </a:r>
            <a:endParaRPr lang="es-MX" sz="2800" noProof="0" dirty="0">
              <a:latin typeface="Avenir Next LT Pro"/>
            </a:endParaRPr>
          </a:p>
          <a:p>
            <a:r>
              <a:rPr lang="es-MX" sz="1300" noProof="0" dirty="0">
                <a:latin typeface="Avenir Next LT Pro"/>
              </a:rPr>
              <a:t>Las comunidades vulnerables se ven desproporcionadamente afectadas por los impactos en la salud de contaminantes como metales pesados, PFAS y plásticos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300" noProof="0" dirty="0">
                <a:latin typeface="Avenir Next LT Pro"/>
              </a:rPr>
              <a:t>Ejemplos: niños, personas de bajos ingresos, personas mayores, personas con discapacidad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2E9662-57A0-595D-6365-65B349CC4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60567"/>
              </p:ext>
            </p:extLst>
          </p:nvPr>
        </p:nvGraphicFramePr>
        <p:xfrm>
          <a:off x="225967" y="1341220"/>
          <a:ext cx="11740057" cy="634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43">
                  <a:extLst>
                    <a:ext uri="{9D8B030D-6E8A-4147-A177-3AD203B41FA5}">
                      <a16:colId xmlns:a16="http://schemas.microsoft.com/office/drawing/2014/main" val="2262557730"/>
                    </a:ext>
                  </a:extLst>
                </a:gridCol>
                <a:gridCol w="3130557">
                  <a:extLst>
                    <a:ext uri="{9D8B030D-6E8A-4147-A177-3AD203B41FA5}">
                      <a16:colId xmlns:a16="http://schemas.microsoft.com/office/drawing/2014/main" val="1778114244"/>
                    </a:ext>
                  </a:extLst>
                </a:gridCol>
                <a:gridCol w="7491157">
                  <a:extLst>
                    <a:ext uri="{9D8B030D-6E8A-4147-A177-3AD203B41FA5}">
                      <a16:colId xmlns:a16="http://schemas.microsoft.com/office/drawing/2014/main" val="3171287159"/>
                    </a:ext>
                  </a:extLst>
                </a:gridCol>
              </a:tblGrid>
              <a:tr h="464855">
                <a:tc>
                  <a:txBody>
                    <a:bodyPr/>
                    <a:lstStyle/>
                    <a:p>
                      <a:endParaRPr lang="es-MX" noProof="0" dirty="0">
                        <a:latin typeface="Avenir Next LT Pro Demi" panose="020B07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Césped/Pasto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Césped/Pasto Artificial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55395"/>
                  </a:ext>
                </a:extLst>
              </a:tr>
              <a:tr h="1111839"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noProof="0" dirty="0">
                          <a:effectLst/>
                          <a:latin typeface="Avenir Next LT Pro" panose="020B0504020202020204" pitchFamily="34" charset="0"/>
                        </a:rPr>
                        <a:t>Saneamiento natural</a:t>
                      </a:r>
                      <a:endParaRPr lang="es-MX" sz="1600" noProof="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 dirty="0">
                          <a:effectLst/>
                          <a:latin typeface="Avenir Next LT Pro" panose="020B0504020202020204" pitchFamily="34" charset="0"/>
                        </a:rPr>
                        <a:t>Mayor absorción de impactos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 dirty="0">
                          <a:effectLst/>
                          <a:latin typeface="Avenir Next LT Pro" panose="020B0504020202020204" pitchFamily="34" charset="0"/>
                        </a:rPr>
                        <a:t>Refrigeración natural en días calurosos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 dirty="0">
                          <a:latin typeface="Avenir Next LT Pro" panose="020B0504020202020204" pitchFamily="34" charset="0"/>
                        </a:rPr>
                        <a:t>Proporciona más tiempo de juego – temporadas de lluvias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98342"/>
                  </a:ext>
                </a:extLst>
              </a:tr>
              <a:tr h="3506035"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Contras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 dirty="0">
                          <a:effectLst/>
                          <a:latin typeface="Avenir Next LT Pro"/>
                        </a:rPr>
                        <a:t>Riesgo de lesiones en caso de mantenimiento inadecuado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 dirty="0">
                          <a:effectLst/>
                          <a:latin typeface="Avenir Next LT Pro"/>
                        </a:rPr>
                        <a:t>Menos minutos de juego en temporadas de lluvia</a:t>
                      </a:r>
                    </a:p>
                    <a:p>
                      <a:endParaRPr lang="es-MX" sz="1600" noProof="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latin typeface="Avenir Next LT Pro"/>
                        </a:rPr>
                        <a:t>Productos químicos tóxicos en césped/pasto artificial:</a:t>
                      </a:r>
                    </a:p>
                    <a:p>
                      <a:pPr marL="914400" lvl="1" indent="-45720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noProof="0" dirty="0">
                          <a:latin typeface="Avenir Next LT Pro"/>
                        </a:rPr>
                        <a:t>Los materiales plásticos y de caucho pueden derretir y liberar gases químicos tóxicos</a:t>
                      </a:r>
                    </a:p>
                    <a:p>
                      <a:pPr marL="914400" lvl="1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noProof="0" dirty="0">
                          <a:latin typeface="Avenir Next LT Pro"/>
                        </a:rPr>
                        <a:t>Exposición a PFAS, </a:t>
                      </a:r>
                      <a:r>
                        <a:rPr lang="es-MX" sz="1600" b="1" noProof="0" dirty="0" err="1">
                          <a:latin typeface="Avenir Next LT Pro"/>
                        </a:rPr>
                        <a:t>nanoplásticos</a:t>
                      </a:r>
                      <a:r>
                        <a:rPr lang="es-MX" sz="1600" b="1" noProof="0" dirty="0">
                          <a:latin typeface="Avenir Next LT Pro"/>
                        </a:rPr>
                        <a:t> y </a:t>
                      </a:r>
                      <a:r>
                        <a:rPr lang="es-MX" sz="1600" b="1" noProof="0" dirty="0" err="1">
                          <a:latin typeface="Avenir Next LT Pro"/>
                        </a:rPr>
                        <a:t>microplásticos</a:t>
                      </a:r>
                      <a:r>
                        <a:rPr lang="es-MX" sz="1600" b="1" noProof="0" dirty="0">
                          <a:latin typeface="Avenir Next LT Pro"/>
                        </a:rPr>
                        <a:t>, y otros químicos tóxicos en productos de césped/pasto relacionados con el cáncer, alteraciones hormonales y daños inmunitarios (HAP, </a:t>
                      </a:r>
                      <a:r>
                        <a:rPr lang="es-MX" sz="1600" b="1" noProof="0" dirty="0" err="1">
                          <a:latin typeface="Avenir Next LT Pro"/>
                        </a:rPr>
                        <a:t>COVs</a:t>
                      </a:r>
                      <a:r>
                        <a:rPr lang="es-MX" sz="1600" b="1" noProof="0" dirty="0">
                          <a:latin typeface="Avenir Next LT Pro"/>
                        </a:rPr>
                        <a:t>, metales pesados)</a:t>
                      </a:r>
                      <a:endParaRPr lang="es-MX" sz="3600" b="1" noProof="0" dirty="0">
                        <a:latin typeface="Avenir Next LT Pro" panose="020B0504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 dirty="0">
                          <a:latin typeface="Avenir Next LT Pro"/>
                        </a:rPr>
                        <a:t>Tiempo de juego limitado en días de calor extremo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latin typeface="Avenir Next LT Pro"/>
                        </a:rPr>
                        <a:t>Riesgo de reclamaciones legales por lesiones y enfermedades latentes</a:t>
                      </a:r>
                      <a:endParaRPr lang="es-MX" sz="1600" noProof="0" dirty="0">
                        <a:effectLst/>
                        <a:latin typeface="Avenir Next LT Pro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600" noProof="0" dirty="0">
                          <a:latin typeface="Avenir Next LT Pro"/>
                        </a:rPr>
                        <a:t>Enfermedades relacionadas con el calor: deshidratación, golpe de calor, quemaduras en la piel</a:t>
                      </a:r>
                      <a:endParaRPr lang="es-MX" sz="1600" noProof="0" dirty="0">
                        <a:effectLst/>
                        <a:latin typeface="Avenir Next LT Pro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MX" sz="1600" noProof="0" dirty="0">
                          <a:effectLst/>
                          <a:latin typeface="Avenir Next LT Pro"/>
                        </a:rPr>
                        <a:t>Aumento de infecciones (malas prácticas de saneamiento)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MX" sz="1600" noProof="0" dirty="0">
                          <a:latin typeface="Avenir Next LT Pro"/>
                        </a:rPr>
                        <a:t>Tasas de lesiones más altas (el amortiguamiento falla con el desgaste)</a:t>
                      </a:r>
                      <a:endParaRPr lang="es-MX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09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6228F-7592-61B5-3B18-DC2DD569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B415A1-2532-348C-51D3-ED5E500AE1E7}"/>
              </a:ext>
            </a:extLst>
          </p:cNvPr>
          <p:cNvSpPr txBox="1"/>
          <p:nvPr/>
        </p:nvSpPr>
        <p:spPr>
          <a:xfrm>
            <a:off x="408991" y="296094"/>
            <a:ext cx="11374018" cy="66171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800" b="1" noProof="0" dirty="0">
                <a:latin typeface="Avenir Next LT Pro"/>
              </a:rPr>
              <a:t>Hallazgos</a:t>
            </a:r>
            <a:r>
              <a:rPr lang="es-MX" sz="2800" b="1" noProof="0" dirty="0">
                <a:effectLst/>
                <a:latin typeface="Avenir Next LT Pro"/>
              </a:rPr>
              <a:t>: Impactos en la Salud y Seguridad </a:t>
            </a:r>
            <a:r>
              <a:rPr lang="es-MX" sz="2800" b="1" dirty="0">
                <a:latin typeface="Avenir Next LT Pro"/>
              </a:rPr>
              <a:t>Pública</a:t>
            </a:r>
            <a:endParaRPr lang="es-MX" sz="2800" b="1" noProof="0" dirty="0">
              <a:effectLst/>
              <a:latin typeface="Avenir Next LT Pro"/>
            </a:endParaRPr>
          </a:p>
          <a:p>
            <a:endParaRPr lang="es-MX" b="1" noProof="0" dirty="0">
              <a:effectLst/>
              <a:latin typeface="Avenir Next LT Pro"/>
            </a:endParaRPr>
          </a:p>
          <a:p>
            <a:r>
              <a:rPr lang="es-MX" noProof="0" dirty="0">
                <a:latin typeface="Avenir Next LT Pro"/>
              </a:rPr>
              <a:t>Deportes profesionales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La Asociación de Jugadores de la NFL, la FIFA y otros que prefieren el césped/pasto natural, citando mayores tasas de lesiones, preocupaciones de salud relacionadas con la exposición a químicos y comodidad en el juego</a:t>
            </a:r>
          </a:p>
          <a:p>
            <a:endParaRPr lang="es-MX" noProof="0" dirty="0">
              <a:latin typeface="Avenir Next LT Pro"/>
            </a:endParaRPr>
          </a:p>
          <a:p>
            <a:r>
              <a:rPr lang="es-MX" noProof="0" dirty="0">
                <a:latin typeface="Avenir Next LT Pro"/>
              </a:rPr>
              <a:t>Uso Prohibido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Ciudad de </a:t>
            </a:r>
            <a:r>
              <a:rPr lang="es-MX" noProof="0" dirty="0" err="1">
                <a:latin typeface="Avenir Next LT Pro"/>
              </a:rPr>
              <a:t>Millbrae</a:t>
            </a:r>
            <a:endParaRPr lang="es-MX" noProof="0" dirty="0">
              <a:latin typeface="Avenir Next LT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West Sacramento: no funcional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San Marino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Boston, Sharon, Concord, Wayland, </a:t>
            </a:r>
            <a:r>
              <a:rPr lang="es-MX" noProof="0" dirty="0" err="1">
                <a:latin typeface="Avenir Next LT Pro"/>
              </a:rPr>
              <a:t>Westport</a:t>
            </a:r>
            <a:r>
              <a:rPr lang="es-MX" noProof="0" dirty="0">
                <a:latin typeface="Avenir Next LT Pro"/>
              </a:rPr>
              <a:t> (Massachusetts)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Estado de Colorado (en vigor el 1/1/2026)</a:t>
            </a:r>
          </a:p>
          <a:p>
            <a:endParaRPr lang="es-MX" noProof="0" dirty="0">
              <a:latin typeface="Avenir Next LT Pro"/>
            </a:endParaRPr>
          </a:p>
          <a:p>
            <a:r>
              <a:rPr lang="es-MX" noProof="0" dirty="0">
                <a:latin typeface="Avenir Next LT Pro"/>
              </a:rPr>
              <a:t>Uso Moratorio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Estado de Nueva York</a:t>
            </a:r>
          </a:p>
          <a:p>
            <a:endParaRPr lang="es-MX" noProof="0" dirty="0">
              <a:latin typeface="Avenir Next LT Pro"/>
            </a:endParaRPr>
          </a:p>
          <a:p>
            <a:r>
              <a:rPr lang="es-MX" noProof="0" dirty="0">
                <a:latin typeface="Avenir Next LT Pro"/>
              </a:rPr>
              <a:t>Considerando la prohibición/moratoria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rgbClr val="FF0000"/>
                </a:solidFill>
                <a:latin typeface="Avenir Next LT Pro"/>
              </a:rPr>
              <a:t>Ciudad de Santa Rosa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rgbClr val="FF0000"/>
                </a:solidFill>
                <a:latin typeface="Avenir Next LT Pro"/>
              </a:rPr>
              <a:t>Ciudad de Sebastopol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Ciudad de Los Ángeles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Ciudad de Santa Mónica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noProof="0" dirty="0">
                <a:latin typeface="Avenir Next LT Pro"/>
              </a:rPr>
              <a:t>Ciudad de Sunnyvale</a:t>
            </a:r>
          </a:p>
        </p:txBody>
      </p:sp>
    </p:spTree>
    <p:extLst>
      <p:ext uri="{BB962C8B-B14F-4D97-AF65-F5344CB8AC3E}">
        <p14:creationId xmlns:p14="http://schemas.microsoft.com/office/powerpoint/2010/main" val="100818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7B812-F3A6-32B4-B45F-975B7A63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41E39-565E-37E6-3F48-73CC0A3561D0}"/>
              </a:ext>
            </a:extLst>
          </p:cNvPr>
          <p:cNvSpPr txBox="1"/>
          <p:nvPr/>
        </p:nvSpPr>
        <p:spPr>
          <a:xfrm>
            <a:off x="325821" y="327424"/>
            <a:ext cx="11013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noProof="0" dirty="0">
                <a:latin typeface="Avenir Next LT Pro" panose="020B0504020202020204" pitchFamily="34" charset="0"/>
              </a:rPr>
              <a:t> Hallazgos: Impactos Financieros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AC370A-3C92-1229-9813-9182CB66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69657"/>
              </p:ext>
            </p:extLst>
          </p:nvPr>
        </p:nvGraphicFramePr>
        <p:xfrm>
          <a:off x="325821" y="1211579"/>
          <a:ext cx="11561378" cy="604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21">
                  <a:extLst>
                    <a:ext uri="{9D8B030D-6E8A-4147-A177-3AD203B41FA5}">
                      <a16:colId xmlns:a16="http://schemas.microsoft.com/office/drawing/2014/main" val="2262557730"/>
                    </a:ext>
                  </a:extLst>
                </a:gridCol>
                <a:gridCol w="4469161">
                  <a:extLst>
                    <a:ext uri="{9D8B030D-6E8A-4147-A177-3AD203B41FA5}">
                      <a16:colId xmlns:a16="http://schemas.microsoft.com/office/drawing/2014/main" val="1778114244"/>
                    </a:ext>
                  </a:extLst>
                </a:gridCol>
                <a:gridCol w="5990896">
                  <a:extLst>
                    <a:ext uri="{9D8B030D-6E8A-4147-A177-3AD203B41FA5}">
                      <a16:colId xmlns:a16="http://schemas.microsoft.com/office/drawing/2014/main" val="3171287159"/>
                    </a:ext>
                  </a:extLst>
                </a:gridCol>
              </a:tblGrid>
              <a:tr h="521837">
                <a:tc>
                  <a:txBody>
                    <a:bodyPr/>
                    <a:lstStyle/>
                    <a:p>
                      <a:endParaRPr lang="es-MX" noProof="0" dirty="0">
                        <a:latin typeface="Avenir Next LT Pro Demi" panose="020B07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césped/pasto 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césped/pasto  artificial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55395"/>
                  </a:ext>
                </a:extLst>
              </a:tr>
              <a:tr h="1239682"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effectLst/>
                          <a:latin typeface="Avenir Next LT Pro" panose="020B0504020202020204" pitchFamily="34" charset="0"/>
                        </a:rPr>
                        <a:t>Instalación inicial más económica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effectLst/>
                          <a:latin typeface="Avenir Next LT Pro" panose="020B0504020202020204" pitchFamily="34" charset="0"/>
                        </a:rPr>
                        <a:t>Costes estables a largo plazo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effectLst/>
                          <a:latin typeface="Avenir Next LT Pro" panose="020B0504020202020204" pitchFamily="34" charset="0"/>
                        </a:rPr>
                        <a:t>Las hierbas resistentes consumen menos 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latin typeface="Avenir Next LT Pro" panose="020B0504020202020204" pitchFamily="34" charset="0"/>
                        </a:rPr>
                        <a:t>Generalmente menos consumo de agua</a:t>
                      </a:r>
                      <a:endParaRPr lang="es-MX" sz="1800" noProof="0" dirty="0">
                        <a:latin typeface="Avenir Next LT Pro" panose="020B05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Proporciona más tiempo de juego – temporadas de lluvias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98342"/>
                  </a:ext>
                </a:extLst>
              </a:tr>
              <a:tr h="3676096">
                <a:tc>
                  <a:txBody>
                    <a:bodyPr/>
                    <a:lstStyle/>
                    <a:p>
                      <a:r>
                        <a:rPr lang="es-MX" noProof="0" dirty="0">
                          <a:latin typeface="Avenir Next LT Pro Demi" panose="020B0704020202020204" pitchFamily="34" charset="0"/>
                        </a:rPr>
                        <a:t>Contras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365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latin typeface="Avenir Next LT Pro" panose="020B0504020202020204" pitchFamily="34" charset="0"/>
                          <a:sym typeface="Arial"/>
                        </a:rPr>
                        <a:t>Necesidades de mantenimiento más frecuentes</a:t>
                      </a:r>
                    </a:p>
                    <a:p>
                      <a:pPr marL="457200" indent="-3365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Responsabilidad / Riesgo de lesiones en caso de mantenimiento inadecuado</a:t>
                      </a:r>
                    </a:p>
                    <a:p>
                      <a:pPr marL="457200" indent="-3365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  <a:sym typeface="Arial"/>
                        </a:rPr>
                        <a:t>Actualmente ofrece menos tiempo de juego durante todo el año (temporadas de lluvias)</a:t>
                      </a:r>
                    </a:p>
                    <a:p>
                      <a:pPr marL="120650" indent="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None/>
                      </a:pPr>
                      <a:endParaRPr lang="es-MX" sz="1800" noProof="0" dirty="0">
                        <a:latin typeface="Avenir Next LT Pro" panose="020B0504020202020204" pitchFamily="34" charset="0"/>
                        <a:sym typeface="Arial"/>
                      </a:endParaRPr>
                    </a:p>
                    <a:p>
                      <a:endParaRPr lang="es-MX" noProof="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Pts val="1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latin typeface="Avenir Next LT Pro" panose="020B0504020202020204" pitchFamily="34" charset="0"/>
                          <a:sym typeface="Arial"/>
                        </a:rPr>
                        <a:t>Aumento de los costos de instalación, reemplazo y eliminación en toda la industria</a:t>
                      </a:r>
                    </a:p>
                    <a:p>
                      <a:pPr marL="406400" lvl="0" indent="-2857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noProof="0" dirty="0">
                          <a:latin typeface="Avenir Next LT Pro" panose="020B0504020202020204" pitchFamily="34" charset="0"/>
                          <a:sym typeface="Arial"/>
                        </a:rPr>
                        <a:t>Necesidades de mantenimiento especializadas – desinfectante y reparación</a:t>
                      </a:r>
                    </a:p>
                    <a:p>
                      <a:pPr marL="4064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Pts val="1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latin typeface="Avenir Next LT Pro" panose="020B0504020202020204" pitchFamily="34" charset="0"/>
                        </a:rPr>
                        <a:t>La conversión de nuevo a césped/pasto natural requiere mitigar los daños a largo plazo en el suelo</a:t>
                      </a:r>
                      <a:endParaRPr lang="es-MX" sz="1800" b="1" noProof="0" dirty="0">
                        <a:latin typeface="Avenir Next LT Pro" panose="020B0504020202020204" pitchFamily="34" charset="0"/>
                        <a:sym typeface="Arial"/>
                      </a:endParaRPr>
                    </a:p>
                    <a:p>
                      <a:pPr marL="406400" indent="-2857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Responsabilidad </a:t>
                      </a:r>
                    </a:p>
                    <a:p>
                      <a:pPr marL="8636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Pts val="1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1" noProof="0" dirty="0">
                          <a:latin typeface="Avenir Next LT Pro" panose="020B0504020202020204" pitchFamily="34" charset="0"/>
                        </a:rPr>
                        <a:t>Muchos químicos desconocidos</a:t>
                      </a:r>
                      <a:endParaRPr lang="es-MX" sz="1800" noProof="0" dirty="0">
                        <a:latin typeface="Avenir Next LT Pro" panose="020B0504020202020204" pitchFamily="34" charset="0"/>
                      </a:endParaRPr>
                    </a:p>
                    <a:p>
                      <a:pPr marL="863600" lvl="1" indent="-2857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</a:rPr>
                        <a:t>Riesgo de lesiones en caso de mantenimiento inadecuado</a:t>
                      </a:r>
                    </a:p>
                    <a:p>
                      <a:pPr marL="406400" lvl="0" indent="-285750">
                        <a:spcBef>
                          <a:spcPts val="400"/>
                        </a:spcBef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  <a:sym typeface="Arial"/>
                        </a:rPr>
                        <a:t>Limitaciones en el tiempo de juego en días de calor extremo</a:t>
                      </a:r>
                    </a:p>
                    <a:p>
                      <a:pPr marL="4064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Pts val="1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noProof="0" dirty="0">
                          <a:latin typeface="Avenir Next LT Pro" panose="020B0504020202020204" pitchFamily="34" charset="0"/>
                          <a:sym typeface="Arial"/>
                        </a:rPr>
                        <a:t>Más tiempo de juego durante todo el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6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3910-25E8-3746-2E02-2A60580A9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43B11C-8909-FD81-27CB-9F3E9FA1BAB2}"/>
              </a:ext>
            </a:extLst>
          </p:cNvPr>
          <p:cNvSpPr txBox="1"/>
          <p:nvPr/>
        </p:nvSpPr>
        <p:spPr>
          <a:xfrm>
            <a:off x="460617" y="295614"/>
            <a:ext cx="11013398" cy="611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noProof="0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s-MX" sz="2800" b="1" noProof="0" dirty="0">
                <a:latin typeface="Avenir Next LT Pro" panose="020B0504020202020204" pitchFamily="34" charset="0"/>
              </a:rPr>
              <a:t>Recomendaciones para la Junta Directiva de Zero </a:t>
            </a:r>
            <a:r>
              <a:rPr lang="es-MX" sz="2800" b="1" noProof="0" dirty="0" err="1">
                <a:latin typeface="Avenir Next LT Pro" panose="020B0504020202020204" pitchFamily="34" charset="0"/>
              </a:rPr>
              <a:t>Waste</a:t>
            </a:r>
            <a:r>
              <a:rPr lang="es-MX" sz="2800" b="1" noProof="0" dirty="0">
                <a:latin typeface="Avenir Next LT Pro" panose="020B0504020202020204" pitchFamily="34" charset="0"/>
              </a:rPr>
              <a:t> Sonoma</a:t>
            </a:r>
          </a:p>
          <a:p>
            <a:pPr algn="ctr"/>
            <a:r>
              <a:rPr lang="es-MX" sz="2800" b="1" noProof="0" dirty="0">
                <a:latin typeface="Avenir Next LT Pro" panose="020B0504020202020204" pitchFamily="34" charset="0"/>
              </a:rPr>
              <a:t> </a:t>
            </a:r>
            <a:endParaRPr lang="es-MX" sz="2400" noProof="0" dirty="0">
              <a:latin typeface="Avenir Next LT Pro" panose="020B0504020202020204" pitchFamily="34" charset="0"/>
              <a:sym typeface="Arial"/>
            </a:endParaRPr>
          </a:p>
          <a:p>
            <a:pPr marL="920750" lvl="1" indent="-342900">
              <a:spcBef>
                <a:spcPts val="400"/>
              </a:spcBef>
              <a:buSzPts val="1700"/>
              <a:buFont typeface="Courier New" panose="02070309020205020404" pitchFamily="49" charset="0"/>
              <a:buChar char="o"/>
            </a:pPr>
            <a:r>
              <a:rPr lang="es-MX" sz="2000" noProof="0" dirty="0">
                <a:latin typeface="Avenir Next LT Pro" panose="020B0504020202020204" pitchFamily="34" charset="0"/>
                <a:sym typeface="Arial"/>
              </a:rPr>
              <a:t>Pedir al personal que desarrolle una ordenanza modelo para ayudar al personal municipal a implementar una moratoria o prohibición del césped/pasto artificial hasta que se realice más investigación para garantizar la seguridad del producto</a:t>
            </a:r>
          </a:p>
          <a:p>
            <a:pPr marL="577850" lvl="1">
              <a:spcBef>
                <a:spcPts val="400"/>
              </a:spcBef>
              <a:buSzPts val="1700"/>
            </a:pPr>
            <a:endParaRPr lang="es-MX" sz="2000" noProof="0" dirty="0">
              <a:latin typeface="Avenir Next LT Pro" panose="020B0504020202020204" pitchFamily="34" charset="0"/>
              <a:sym typeface="Arial"/>
            </a:endParaRPr>
          </a:p>
          <a:p>
            <a:pPr marL="920750" lvl="1" indent="-342900">
              <a:spcBef>
                <a:spcPts val="400"/>
              </a:spcBef>
              <a:buSzPts val="1700"/>
              <a:buFont typeface="Courier New" panose="02070309020205020404" pitchFamily="49" charset="0"/>
              <a:buChar char="o"/>
            </a:pPr>
            <a:r>
              <a:rPr lang="es-MX" sz="2000" noProof="0" dirty="0">
                <a:latin typeface="Avenir Next LT Pro" panose="020B0504020202020204" pitchFamily="34" charset="0"/>
                <a:sym typeface="Arial"/>
              </a:rPr>
              <a:t>Requerir un análisis del costo del ciclo de vida de ambas opciones antes de tomar una decisión sobre el material de campo</a:t>
            </a:r>
          </a:p>
          <a:p>
            <a:pPr marL="920750" lvl="1" indent="-342900">
              <a:spcBef>
                <a:spcPts val="400"/>
              </a:spcBef>
              <a:buSzPts val="1700"/>
              <a:buFont typeface="Courier New" panose="02070309020205020404" pitchFamily="49" charset="0"/>
              <a:buChar char="o"/>
            </a:pPr>
            <a:endParaRPr lang="es-MX" sz="2000" noProof="0" dirty="0">
              <a:latin typeface="Avenir Next LT Pro" panose="020B0504020202020204" pitchFamily="34" charset="0"/>
              <a:sym typeface="Arial"/>
            </a:endParaRPr>
          </a:p>
          <a:p>
            <a:pPr marL="920750" lvl="1" indent="-342900">
              <a:spcBef>
                <a:spcPts val="400"/>
              </a:spcBef>
              <a:buSzPts val="1700"/>
              <a:buFont typeface="Courier New" panose="02070309020205020404" pitchFamily="49" charset="0"/>
              <a:buChar char="o"/>
            </a:pPr>
            <a:r>
              <a:rPr lang="es-MX" sz="2000" noProof="0" dirty="0">
                <a:latin typeface="Avenir Next LT Pro" panose="020B0504020202020204" pitchFamily="34" charset="0"/>
                <a:sym typeface="Arial"/>
              </a:rPr>
              <a:t>Exigir sustitución responsable / eliminación en contratos de instalación de césped/pasto </a:t>
            </a:r>
          </a:p>
          <a:p>
            <a:pPr marL="920750" lvl="1" indent="-342900">
              <a:spcBef>
                <a:spcPts val="400"/>
              </a:spcBef>
              <a:buSzPts val="1700"/>
              <a:buFont typeface="Courier New" panose="02070309020205020404" pitchFamily="49" charset="0"/>
              <a:buChar char="o"/>
            </a:pPr>
            <a:endParaRPr lang="es-MX" sz="2000" noProof="0" dirty="0">
              <a:latin typeface="Avenir Next LT Pro" panose="020B0504020202020204" pitchFamily="34" charset="0"/>
              <a:sym typeface="Arial"/>
            </a:endParaRPr>
          </a:p>
          <a:p>
            <a:pPr marL="920750" lvl="1" indent="-342900">
              <a:spcBef>
                <a:spcPts val="400"/>
              </a:spcBef>
              <a:buSzPts val="1700"/>
              <a:buFont typeface="Courier New" panose="02070309020205020404" pitchFamily="49" charset="0"/>
              <a:buChar char="o"/>
            </a:pPr>
            <a:r>
              <a:rPr lang="es-MX" sz="2000" noProof="0" dirty="0">
                <a:latin typeface="Avenir Next LT Pro" panose="020B0504020202020204" pitchFamily="34" charset="0"/>
                <a:sym typeface="Arial"/>
              </a:rPr>
              <a:t>Recopilar, analizar y mantener datos sobre la instalación, sustitución y eliminación de césped/pasto (césped/pasto artificial y natural) en el condado de Sonoma </a:t>
            </a:r>
          </a:p>
          <a:p>
            <a:endParaRPr lang="es-MX" sz="1600" noProof="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E9AF1-8F55-D38E-A044-1D922C9F4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4ECD72-D5BD-D510-24BB-487C1D8C6C76}"/>
              </a:ext>
            </a:extLst>
          </p:cNvPr>
          <p:cNvSpPr txBox="1"/>
          <p:nvPr/>
        </p:nvSpPr>
        <p:spPr>
          <a:xfrm>
            <a:off x="633959" y="2105934"/>
            <a:ext cx="10924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Avenir Next LT Pro" panose="020B0504020202020204" pitchFamily="34" charset="0"/>
              </a:rPr>
              <a:t>C</a:t>
            </a:r>
            <a:r>
              <a:rPr lang="es-MX" sz="3200" b="1" noProof="0" dirty="0" err="1">
                <a:latin typeface="Avenir Next LT Pro" panose="020B0504020202020204" pitchFamily="34" charset="0"/>
              </a:rPr>
              <a:t>ésped</a:t>
            </a:r>
            <a:r>
              <a:rPr lang="es-MX" sz="3200" b="1" noProof="0" dirty="0">
                <a:latin typeface="Avenir Next LT Pro" panose="020B0504020202020204" pitchFamily="34" charset="0"/>
              </a:rPr>
              <a:t>/Pasto Artificial vs Campos de Césped/Pasto  Natural</a:t>
            </a:r>
            <a:br>
              <a:rPr lang="es-MX" sz="2400" b="1" noProof="0" dirty="0">
                <a:latin typeface="Avenir Next LT Pro" panose="020B0504020202020204" pitchFamily="34" charset="0"/>
              </a:rPr>
            </a:br>
            <a:r>
              <a:rPr lang="es-MX" sz="2400" noProof="0" dirty="0">
                <a:latin typeface="Avenir Next LT Pro" panose="020B0504020202020204" pitchFamily="34" charset="0"/>
              </a:rPr>
              <a:t>20 de noviembre de 2025</a:t>
            </a:r>
          </a:p>
          <a:p>
            <a:pPr algn="ctr"/>
            <a:endParaRPr lang="es-MX" sz="3200" noProof="0" dirty="0">
              <a:effectLst/>
              <a:latin typeface="Avenir Next LT Pro" panose="020B0504020202020204" pitchFamily="34" charset="0"/>
            </a:endParaRPr>
          </a:p>
          <a:p>
            <a:pPr algn="ctr"/>
            <a:r>
              <a:rPr lang="es-MX" sz="2400" b="1" noProof="0" dirty="0">
                <a:latin typeface="Avenir Next LT Pro" panose="020B0504020202020204" pitchFamily="34" charset="0"/>
              </a:rPr>
              <a:t>Comité Ad </a:t>
            </a:r>
            <a:r>
              <a:rPr lang="es-MX" sz="2400" noProof="0" dirty="0">
                <a:latin typeface="Avenir Next LT Pro" panose="020B0504020202020204" pitchFamily="34" charset="0"/>
              </a:rPr>
              <a:t> </a:t>
            </a:r>
            <a:r>
              <a:rPr lang="es-MX" sz="2400" b="1" noProof="0" dirty="0">
                <a:latin typeface="Avenir Next LT Pro" panose="020B0504020202020204" pitchFamily="34" charset="0"/>
              </a:rPr>
              <a:t>Hoc de césped/pasto  Artificial</a:t>
            </a:r>
          </a:p>
          <a:p>
            <a:pPr algn="ctr"/>
            <a:r>
              <a:rPr lang="es-ES" noProof="0" dirty="0">
                <a:latin typeface="Avenir Next LT Pro" panose="020B0504020202020204" pitchFamily="34" charset="0"/>
              </a:rPr>
              <a:t>formada el 12 de diciembre de 2024 por:</a:t>
            </a:r>
            <a:br>
              <a:rPr lang="es-ES" noProof="0" dirty="0">
                <a:latin typeface="Avenir Next LT Pro" panose="020B0504020202020204" pitchFamily="34" charset="0"/>
              </a:rPr>
            </a:br>
            <a:r>
              <a:rPr lang="es-ES" noProof="0" dirty="0">
                <a:latin typeface="Avenir Next LT Pro" panose="020B0504020202020204" pitchFamily="34" charset="0"/>
              </a:rPr>
              <a:t> Grupo de Trabajo Local del Condado de Sonoma (LTF) sobre Gestión Integrada de Residuos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57083-EC48-54BC-13BE-EEA8B1706DAC}"/>
              </a:ext>
            </a:extLst>
          </p:cNvPr>
          <p:cNvSpPr txBox="1"/>
          <p:nvPr/>
        </p:nvSpPr>
        <p:spPr>
          <a:xfrm>
            <a:off x="633959" y="429957"/>
            <a:ext cx="10924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noProof="0" dirty="0">
                <a:latin typeface="Avenir Next LT Pro" panose="020B0504020202020204" pitchFamily="34" charset="0"/>
              </a:rPr>
              <a:t>Discusión/Preguntas</a:t>
            </a:r>
            <a:endParaRPr lang="es-MX" sz="4000" noProof="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6" name="Picture 2" descr="Zero Waste Sonoma Logo">
            <a:extLst>
              <a:ext uri="{FF2B5EF4-FFF2-40B4-BE49-F238E27FC236}">
                <a16:creationId xmlns:a16="http://schemas.microsoft.com/office/drawing/2014/main" id="{B49BA8BC-B381-14B1-AC64-F1DA9DEA29FC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10" y="5076812"/>
            <a:ext cx="3311179" cy="15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B3897-6C50-2A95-EE4A-DC89B2CD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D75D0A-A8D6-69CB-871E-86D00624689E}"/>
              </a:ext>
            </a:extLst>
          </p:cNvPr>
          <p:cNvSpPr txBox="1"/>
          <p:nvPr/>
        </p:nvSpPr>
        <p:spPr>
          <a:xfrm>
            <a:off x="614120" y="765421"/>
            <a:ext cx="10963759" cy="60631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600" b="1" noProof="0" dirty="0">
                <a:latin typeface="Avenir Next LT Pro"/>
              </a:rPr>
              <a:t>Introducción</a:t>
            </a:r>
            <a:endParaRPr lang="es-MX" sz="3600" b="1" noProof="0" dirty="0">
              <a:effectLst/>
              <a:latin typeface="Avenir Next L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noProof="0" dirty="0">
              <a:effectLst/>
              <a:latin typeface="Avenir Next LT Pro" panose="020B0504020202020204" pitchFamily="34" charset="0"/>
            </a:endParaRPr>
          </a:p>
          <a:p>
            <a:endParaRPr lang="es-MX" sz="1000" noProof="0" dirty="0">
              <a:effectLst/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El LTF se creó como un requisito de la Ley AB 939 de Gestión Integrada de Residuos de 1989</a:t>
            </a:r>
            <a:endParaRPr lang="es-MX" noProof="0" dirty="0"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El LTF se formó como un grupo asesor del Consejo de Supervisores y de Zero </a:t>
            </a:r>
            <a:r>
              <a:rPr lang="es-MX" noProof="0" dirty="0" err="1">
                <a:latin typeface="Avenir Next LT Pro" panose="020B0504020202020204" pitchFamily="34" charset="0"/>
                <a:ea typeface="+mn-lt"/>
                <a:cs typeface="+mn-lt"/>
              </a:rPr>
              <a:t>Waste</a:t>
            </a: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 Sonoma en cuestiones de Gestión Integrada de Residuos</a:t>
            </a:r>
            <a:endParaRPr lang="es-MX" noProof="0" dirty="0"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LTF formó un comité ad hoc para estudiar y comparar los beneficios e impactos del uso de </a:t>
            </a:r>
            <a:r>
              <a:rPr lang="es-MX" noProof="0" dirty="0" err="1">
                <a:latin typeface="Avenir Next LT Pro" panose="020B0504020202020204" pitchFamily="34" charset="0"/>
                <a:ea typeface="+mn-lt"/>
                <a:cs typeface="+mn-lt"/>
              </a:rPr>
              <a:t>céspe</a:t>
            </a: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/pasto natural versus el uso de césped/pasto artificial para campos deportivos comunitarios</a:t>
            </a:r>
            <a:endParaRPr lang="es-MX" noProof="0" dirty="0"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El enfoque principal inicial de LTF fue en los residuos sólidos, el reciclaje y los impactos medioambientales de estas alternativas</a:t>
            </a:r>
            <a:endParaRPr lang="es-MX" noProof="0" dirty="0"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La investigación del grupo también incluyó una revisión de cuestiones de Salud y Seguridad Pública y Financieras</a:t>
            </a:r>
            <a:endParaRPr lang="es-MX" noProof="0" dirty="0"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es-MX" noProof="0" dirty="0">
                <a:latin typeface="Avenir Next LT Pro" panose="020B0504020202020204" pitchFamily="34" charset="0"/>
                <a:ea typeface="+mn-lt"/>
                <a:cs typeface="+mn-lt"/>
              </a:rPr>
              <a:t>Los hallazgos y recomendaciones del grupo se incluyen en esta presentación</a:t>
            </a:r>
            <a:endParaRPr lang="es-MX" noProof="0" dirty="0">
              <a:latin typeface="Avenir Next LT Pro" panose="020B0504020202020204" pitchFamily="34" charset="0"/>
            </a:endParaRPr>
          </a:p>
          <a:p>
            <a:endParaRPr lang="es-MX" sz="2400" noProof="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2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A8623-F6CF-6429-73D0-46304415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5F4825-1A6F-AE09-C027-DE77AF199280}"/>
              </a:ext>
            </a:extLst>
          </p:cNvPr>
          <p:cNvSpPr txBox="1"/>
          <p:nvPr/>
        </p:nvSpPr>
        <p:spPr>
          <a:xfrm>
            <a:off x="1440696" y="982176"/>
            <a:ext cx="9310608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600" b="1" noProof="0" dirty="0">
                <a:effectLst/>
                <a:latin typeface="Avenir Next LT Pro"/>
              </a:rPr>
              <a:t>Propósito del Comité Ad Hoc</a:t>
            </a:r>
          </a:p>
          <a:p>
            <a:pPr algn="ctr"/>
            <a:endParaRPr lang="es-MX" sz="3600" b="1" noProof="0" dirty="0">
              <a:effectLst/>
              <a:latin typeface="Avenir Next LT Pro" panose="020B0504020202020204" pitchFamily="34" charset="0"/>
            </a:endParaRPr>
          </a:p>
          <a:p>
            <a:endParaRPr lang="es-MX" sz="2400" noProof="0" dirty="0">
              <a:effectLst/>
              <a:latin typeface="Avenir Next LT Pro" panose="020B0504020202020204" pitchFamily="34" charset="0"/>
            </a:endParaRPr>
          </a:p>
          <a:p>
            <a:endParaRPr lang="es-MX" sz="2400" noProof="0" dirty="0">
              <a:effectLst/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E88E2-EA74-B5E3-603E-956A8F98B4AE}"/>
              </a:ext>
            </a:extLst>
          </p:cNvPr>
          <p:cNvSpPr txBox="1"/>
          <p:nvPr/>
        </p:nvSpPr>
        <p:spPr>
          <a:xfrm>
            <a:off x="943620" y="2170657"/>
            <a:ext cx="10304759" cy="42798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300" noProof="0" dirty="0">
                <a:latin typeface="Avenir Next LT Pro" panose="020B0504020202020204" pitchFamily="34" charset="0"/>
              </a:rPr>
              <a:t>Realizar un análisis exhaustivo de los impactos de residuos sólidos, reciclaje, medioambientales y otros relacionados con el uso de césped/pasto artificial en comparación con el césped/pasto natural, y proporcionar los hallazgos y recomendaciones del grupo a Zero </a:t>
            </a:r>
            <a:r>
              <a:rPr lang="es-MX" sz="2300" noProof="0" dirty="0" err="1">
                <a:latin typeface="Avenir Next LT Pro" panose="020B0504020202020204" pitchFamily="34" charset="0"/>
              </a:rPr>
              <a:t>Waste</a:t>
            </a:r>
            <a:r>
              <a:rPr lang="es-MX" sz="2300" noProof="0" dirty="0">
                <a:latin typeface="Avenir Next LT Pro" panose="020B0504020202020204" pitchFamily="34" charset="0"/>
              </a:rPr>
              <a:t> Sonoma, la Junta de Supervisores (BOS, por sus siglas en inglés) u otras jurisdicciones del condado de Sonoma para ayudar a informar las decisiones políticas sobre el uso futuro de estos materiales, con un enfoque en minimizar los residuos en vertederos de basura y el daño medioambiental.</a:t>
            </a:r>
          </a:p>
        </p:txBody>
      </p:sp>
    </p:spTree>
    <p:extLst>
      <p:ext uri="{BB962C8B-B14F-4D97-AF65-F5344CB8AC3E}">
        <p14:creationId xmlns:p14="http://schemas.microsoft.com/office/powerpoint/2010/main" val="192218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D1302-7D84-FA28-00F1-B3926CB6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C3CED5-44E0-6C3B-B61A-2D01C49BF70B}"/>
              </a:ext>
            </a:extLst>
          </p:cNvPr>
          <p:cNvSpPr txBox="1"/>
          <p:nvPr/>
        </p:nvSpPr>
        <p:spPr>
          <a:xfrm>
            <a:off x="589301" y="470498"/>
            <a:ext cx="11013398" cy="55476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200" b="1" noProof="0" dirty="0">
                <a:effectLst/>
                <a:latin typeface="Avenir Next LT Pro"/>
              </a:rPr>
              <a:t>Esquema de Presentación</a:t>
            </a:r>
          </a:p>
          <a:p>
            <a:endParaRPr lang="es-MX" sz="2000" b="1" noProof="0" dirty="0">
              <a:latin typeface="Avenir Next LT Pro"/>
            </a:endParaRPr>
          </a:p>
          <a:p>
            <a:r>
              <a:rPr lang="es-MX" sz="2000" b="1" noProof="0" dirty="0">
                <a:effectLst/>
                <a:latin typeface="Avenir Next LT Pro"/>
              </a:rPr>
              <a:t>Propósito de la LTF y del Comité Ad Hoc de </a:t>
            </a:r>
            <a:r>
              <a:rPr lang="es-MX" sz="2000" b="1" noProof="0" dirty="0">
                <a:latin typeface="Avenir Next LT Pro"/>
              </a:rPr>
              <a:t>C</a:t>
            </a:r>
            <a:r>
              <a:rPr lang="es-MX" sz="2000" b="1" noProof="0" dirty="0">
                <a:effectLst/>
                <a:latin typeface="Avenir Next LT Pro"/>
              </a:rPr>
              <a:t>ésped/</a:t>
            </a:r>
            <a:r>
              <a:rPr lang="es-MX" sz="2000" b="1" noProof="0" dirty="0">
                <a:latin typeface="Avenir Next LT Pro"/>
              </a:rPr>
              <a:t>P</a:t>
            </a:r>
            <a:r>
              <a:rPr lang="es-MX" sz="2000" b="1" noProof="0" dirty="0">
                <a:effectLst/>
                <a:latin typeface="Avenir Next LT Pro"/>
              </a:rPr>
              <a:t>asto Artificial</a:t>
            </a: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r>
              <a:rPr lang="es-MX" sz="2000" b="1" noProof="0" dirty="0">
                <a:latin typeface="Avenir Next LT Pro"/>
              </a:rPr>
              <a:t>Definiciones </a:t>
            </a: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r>
              <a:rPr lang="es-MX" sz="2000" b="1" noProof="0" dirty="0">
                <a:effectLst/>
                <a:latin typeface="Avenir Next LT Pro"/>
              </a:rPr>
              <a:t>Enfoque de Proyecto</a:t>
            </a: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r>
              <a:rPr lang="es-MX" sz="2000" b="1" noProof="0" dirty="0">
                <a:effectLst/>
                <a:latin typeface="Avenir Next LT Pro"/>
              </a:rPr>
              <a:t>Hallazgos sobre áreas temáticas entre césped/pasto natural y césped/pasto artificial</a:t>
            </a:r>
          </a:p>
          <a:p>
            <a:endParaRPr lang="es-MX" sz="1100" b="1" noProof="0" dirty="0">
              <a:effectLst/>
              <a:latin typeface="Avenir Next LT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u="sng" noProof="0" dirty="0">
                <a:effectLst/>
                <a:latin typeface="Avenir Next LT Pro"/>
              </a:rPr>
              <a:t>Impactos Medioambientales</a:t>
            </a:r>
            <a:r>
              <a:rPr lang="es-MX" sz="2000" noProof="0" dirty="0">
                <a:effectLst/>
                <a:latin typeface="Avenir Next LT Pro"/>
              </a:rPr>
              <a:t>: residuos sólidos, reciclaje y calidad del agua/suelo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u="sng" noProof="0" dirty="0">
                <a:effectLst/>
                <a:latin typeface="Avenir Next LT Pro"/>
              </a:rPr>
              <a:t>Salud y Seguridad </a:t>
            </a:r>
            <a:r>
              <a:rPr lang="es-MX" sz="2000" noProof="0" dirty="0">
                <a:effectLst/>
                <a:latin typeface="Avenir Next LT Pro"/>
              </a:rPr>
              <a:t>Públicas: Impactos desproporcionados en comunidades vulnerables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u="sng" noProof="0" dirty="0">
                <a:effectLst/>
                <a:latin typeface="Avenir Next LT Pro"/>
              </a:rPr>
              <a:t>Impactos Financieros </a:t>
            </a:r>
            <a:r>
              <a:rPr lang="es-MX" sz="2000" noProof="0" dirty="0">
                <a:effectLst/>
                <a:latin typeface="Avenir Next LT Pro"/>
              </a:rPr>
              <a:t>: Responsabilidad, Instalación, Sustitución, Eliminación, Tiempo de juego, Mantenimiento</a:t>
            </a:r>
            <a:endParaRPr lang="es-MX" sz="2000" noProof="0" dirty="0">
              <a:latin typeface="Avenir Next LT Pro"/>
            </a:endParaRPr>
          </a:p>
          <a:p>
            <a:endParaRPr lang="es-MX" sz="1050" b="1" noProof="0" dirty="0">
              <a:effectLst/>
              <a:latin typeface="Avenir Next LT Pro"/>
            </a:endParaRPr>
          </a:p>
          <a:p>
            <a:endParaRPr lang="es-MX" sz="1050" b="1" noProof="0" dirty="0">
              <a:effectLst/>
              <a:latin typeface="Avenir Next LT Pro"/>
            </a:endParaRPr>
          </a:p>
          <a:p>
            <a:endParaRPr lang="es-MX" sz="1050" b="1" noProof="0" dirty="0">
              <a:effectLst/>
              <a:latin typeface="Avenir Next LT Pro"/>
            </a:endParaRPr>
          </a:p>
          <a:p>
            <a:r>
              <a:rPr lang="es-MX" sz="2000" b="1" noProof="0" dirty="0">
                <a:latin typeface="Avenir Next LT Pro"/>
              </a:rPr>
              <a:t>Recomendaciones para la Junta Directiva de Zero </a:t>
            </a:r>
            <a:r>
              <a:rPr lang="es-MX" sz="2000" b="1" noProof="0" dirty="0" err="1">
                <a:latin typeface="Avenir Next LT Pro"/>
              </a:rPr>
              <a:t>Waste</a:t>
            </a:r>
            <a:r>
              <a:rPr lang="es-MX" sz="2000" b="1" noProof="0" dirty="0">
                <a:latin typeface="Avenir Next LT Pro"/>
              </a:rPr>
              <a:t> Sonoma</a:t>
            </a:r>
          </a:p>
        </p:txBody>
      </p:sp>
    </p:spTree>
    <p:extLst>
      <p:ext uri="{BB962C8B-B14F-4D97-AF65-F5344CB8AC3E}">
        <p14:creationId xmlns:p14="http://schemas.microsoft.com/office/powerpoint/2010/main" val="135838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D22A3-A23E-99E4-7671-9D8C6583A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79BBB1-0937-D031-8F2E-9B51BB39C588}"/>
              </a:ext>
            </a:extLst>
          </p:cNvPr>
          <p:cNvSpPr txBox="1"/>
          <p:nvPr/>
        </p:nvSpPr>
        <p:spPr>
          <a:xfrm>
            <a:off x="633959" y="408979"/>
            <a:ext cx="11013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noProof="0" dirty="0">
                <a:effectLst/>
                <a:latin typeface="Avenir Next LT Pro" panose="020B0504020202020204" pitchFamily="34" charset="0"/>
              </a:rPr>
              <a:t>Definiciones: Césped/Pasto Natural</a:t>
            </a:r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DC354B-B23C-9996-DA1B-F6A350E0D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b="974"/>
          <a:stretch>
            <a:fillRect/>
          </a:stretch>
        </p:blipFill>
        <p:spPr bwMode="auto">
          <a:xfrm>
            <a:off x="-1" y="2773180"/>
            <a:ext cx="8810057" cy="40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BDECD-6401-F80F-54E2-288EF6358DB7}"/>
              </a:ext>
            </a:extLst>
          </p:cNvPr>
          <p:cNvSpPr txBox="1"/>
          <p:nvPr/>
        </p:nvSpPr>
        <p:spPr>
          <a:xfrm>
            <a:off x="992400" y="1178420"/>
            <a:ext cx="10296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noProof="0" dirty="0">
                <a:latin typeface="Avenir Next LT Pro Demi" panose="020B0704020202020204" pitchFamily="34" charset="0"/>
              </a:rPr>
              <a:t>Un organismo vivo que se utiliza para jardines, campos deportivos y otras superficies</a:t>
            </a:r>
          </a:p>
        </p:txBody>
      </p:sp>
    </p:spTree>
    <p:extLst>
      <p:ext uri="{BB962C8B-B14F-4D97-AF65-F5344CB8AC3E}">
        <p14:creationId xmlns:p14="http://schemas.microsoft.com/office/powerpoint/2010/main" val="112047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BFA12-B621-7C95-FD1D-81B64604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9F02F-DD67-111B-2E2C-6E886D6FFE64}"/>
              </a:ext>
            </a:extLst>
          </p:cNvPr>
          <p:cNvSpPr txBox="1"/>
          <p:nvPr/>
        </p:nvSpPr>
        <p:spPr>
          <a:xfrm>
            <a:off x="633959" y="408979"/>
            <a:ext cx="110133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noProof="0" dirty="0">
                <a:effectLst/>
                <a:latin typeface="Avenir Next LT Pro" panose="020B0504020202020204" pitchFamily="34" charset="0"/>
              </a:rPr>
              <a:t>Definiciones: Césped/</a:t>
            </a:r>
            <a:r>
              <a:rPr lang="es-MX" sz="2800" b="1" noProof="0" dirty="0">
                <a:latin typeface="Avenir Next LT Pro" panose="020B0504020202020204" pitchFamily="34" charset="0"/>
              </a:rPr>
              <a:t>P</a:t>
            </a:r>
            <a:r>
              <a:rPr lang="es-MX" sz="2800" b="1" noProof="0" dirty="0">
                <a:effectLst/>
                <a:latin typeface="Avenir Next LT Pro" panose="020B0504020202020204" pitchFamily="34" charset="0"/>
              </a:rPr>
              <a:t>asto Artificial</a:t>
            </a:r>
          </a:p>
          <a:p>
            <a:pPr algn="ctr"/>
            <a:endParaRPr lang="es-MX" sz="2800" b="1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1026" name="Picture 2" descr="Césped artificial | Soluciones para césped deportivo y paisajístico por CCGrass">
            <a:extLst>
              <a:ext uri="{FF2B5EF4-FFF2-40B4-BE49-F238E27FC236}">
                <a16:creationId xmlns:a16="http://schemas.microsoft.com/office/drawing/2014/main" id="{E5B4924F-1AB3-C906-0141-93A425C6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905"/>
            <a:ext cx="7547159" cy="50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BDE5D-EC8B-9F1F-E6A6-8512AC313A66}"/>
              </a:ext>
            </a:extLst>
          </p:cNvPr>
          <p:cNvSpPr txBox="1"/>
          <p:nvPr/>
        </p:nvSpPr>
        <p:spPr>
          <a:xfrm>
            <a:off x="8383150" y="1674674"/>
            <a:ext cx="31748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noProof="0" dirty="0">
                <a:latin typeface="Avenir Next LT Pro Demi" panose="020B0704020202020204" pitchFamily="34" charset="0"/>
              </a:rPr>
              <a:t>Una superficie hecha de fibras sintéticas diseñada para parecerse a césped/pasto natural, utilizada para aplicaciones como campos deportivos, parques infantiles y césped/pasto residencial</a:t>
            </a:r>
          </a:p>
        </p:txBody>
      </p:sp>
    </p:spTree>
    <p:extLst>
      <p:ext uri="{BB962C8B-B14F-4D97-AF65-F5344CB8AC3E}">
        <p14:creationId xmlns:p14="http://schemas.microsoft.com/office/powerpoint/2010/main" val="155127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E6F3A-1C5B-7526-E031-E0CBFF2F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15CD78-7117-4448-00D0-E1E0C52E979E}"/>
              </a:ext>
            </a:extLst>
          </p:cNvPr>
          <p:cNvSpPr txBox="1"/>
          <p:nvPr/>
        </p:nvSpPr>
        <p:spPr>
          <a:xfrm>
            <a:off x="633959" y="408979"/>
            <a:ext cx="110133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noProof="0" dirty="0">
                <a:latin typeface="Avenir Next LT Pro" panose="020B0504020202020204" pitchFamily="34" charset="0"/>
              </a:rPr>
              <a:t>C</a:t>
            </a:r>
            <a:r>
              <a:rPr lang="es-MX" sz="2800" b="1" noProof="0" dirty="0">
                <a:effectLst/>
                <a:latin typeface="Avenir Next LT Pro" panose="020B0504020202020204" pitchFamily="34" charset="0"/>
              </a:rPr>
              <a:t>ésped/Pasto Artificial en el Condado de Sonoma</a:t>
            </a:r>
          </a:p>
          <a:p>
            <a:pPr algn="ctr"/>
            <a:endParaRPr lang="es-MX" sz="2800" b="1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1026" name="Picture 2" descr="Césped artificial | Soluciones para césped deportivo y paisajístico por CCGrass">
            <a:extLst>
              <a:ext uri="{FF2B5EF4-FFF2-40B4-BE49-F238E27FC236}">
                <a16:creationId xmlns:a16="http://schemas.microsoft.com/office/drawing/2014/main" id="{039832D3-F3FB-0A2F-B804-C0F809883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78" r="47273"/>
          <a:stretch>
            <a:fillRect/>
          </a:stretch>
        </p:blipFill>
        <p:spPr bwMode="auto">
          <a:xfrm>
            <a:off x="0" y="1837473"/>
            <a:ext cx="3520440" cy="49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B2CBE-090C-48F2-3F3F-55187AB457D0}"/>
              </a:ext>
            </a:extLst>
          </p:cNvPr>
          <p:cNvSpPr txBox="1"/>
          <p:nvPr/>
        </p:nvSpPr>
        <p:spPr>
          <a:xfrm>
            <a:off x="4498108" y="1837473"/>
            <a:ext cx="7059933" cy="373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SRJC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Parque Regional Tom </a:t>
            </a:r>
            <a:r>
              <a:rPr lang="es-MX" sz="2000" noProof="0" dirty="0" err="1">
                <a:latin typeface="Avenir Next LT Pro Demi" panose="020B0704020202020204" pitchFamily="34" charset="0"/>
              </a:rPr>
              <a:t>Schopflin</a:t>
            </a:r>
            <a:r>
              <a:rPr lang="es-MX" sz="2000" noProof="0" dirty="0">
                <a:latin typeface="Avenir Next LT Pro Demi" panose="020B0704020202020204" pitchFamily="34" charset="0"/>
              </a:rPr>
              <a:t> </a:t>
            </a:r>
            <a:r>
              <a:rPr lang="es-MX" sz="2000" noProof="0" dirty="0" err="1">
                <a:latin typeface="Avenir Next LT Pro Demi" panose="020B0704020202020204" pitchFamily="34" charset="0"/>
              </a:rPr>
              <a:t>Fields</a:t>
            </a:r>
            <a:endParaRPr lang="es-MX" sz="2000" noProof="0" dirty="0">
              <a:latin typeface="Avenir Next LT Pro Demi" panose="020B07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Parque Regional Maxwell </a:t>
            </a:r>
            <a:r>
              <a:rPr lang="es-MX" sz="2000" noProof="0" dirty="0" err="1">
                <a:latin typeface="Avenir Next LT Pro Demi" panose="020B0704020202020204" pitchFamily="34" charset="0"/>
              </a:rPr>
              <a:t>Farms</a:t>
            </a:r>
            <a:r>
              <a:rPr lang="es-MX" sz="2000" noProof="0" dirty="0">
                <a:latin typeface="Avenir Next LT Pro Demi" panose="020B07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Parque </a:t>
            </a:r>
            <a:r>
              <a:rPr lang="es-MX" sz="2000" noProof="0" dirty="0" err="1">
                <a:latin typeface="Avenir Next LT Pro Demi" panose="020B0704020202020204" pitchFamily="34" charset="0"/>
              </a:rPr>
              <a:t>Lucchesi</a:t>
            </a:r>
            <a:endParaRPr lang="es-MX" sz="2000" noProof="0" dirty="0">
              <a:latin typeface="Avenir Next LT Pro Demi" panose="020B07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Complejo Deportivo de la Ciudad de Petaluma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East Washington Park Petaluma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Diversos distritos escolares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noProof="0" dirty="0">
                <a:latin typeface="Avenir Next LT Pro Demi" panose="020B0704020202020204" pitchFamily="34" charset="0"/>
              </a:rPr>
              <a:t>Jardinería residencial y comercial</a:t>
            </a:r>
          </a:p>
        </p:txBody>
      </p:sp>
    </p:spTree>
    <p:extLst>
      <p:ext uri="{BB962C8B-B14F-4D97-AF65-F5344CB8AC3E}">
        <p14:creationId xmlns:p14="http://schemas.microsoft.com/office/powerpoint/2010/main" val="301735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3DC0E-EC6E-7A3A-6609-0F2F717C5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2FBAB4-4539-CB91-3431-AA17DDBC8B37}"/>
              </a:ext>
            </a:extLst>
          </p:cNvPr>
          <p:cNvSpPr txBox="1"/>
          <p:nvPr/>
        </p:nvSpPr>
        <p:spPr>
          <a:xfrm>
            <a:off x="437218" y="959146"/>
            <a:ext cx="1131756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noProof="0" dirty="0">
                <a:effectLst/>
                <a:latin typeface="Avenir Next LT Pro" panose="020B0504020202020204" pitchFamily="34" charset="0"/>
              </a:rPr>
              <a:t>Enfoque del Proyecto</a:t>
            </a:r>
          </a:p>
          <a:p>
            <a:pPr algn="ctr">
              <a:lnSpc>
                <a:spcPct val="150000"/>
              </a:lnSpc>
            </a:pPr>
            <a:endParaRPr lang="es-MX" sz="2800" b="1" noProof="0" dirty="0">
              <a:effectLst/>
              <a:latin typeface="Avenir Next LT Pro" panose="020B05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Avenir Next LT Pro" panose="020B0504020202020204" pitchFamily="34" charset="0"/>
              </a:rPr>
              <a:t>Realizar </a:t>
            </a:r>
            <a:r>
              <a:rPr lang="es-MX" sz="2800" noProof="0" dirty="0">
                <a:effectLst/>
                <a:latin typeface="Avenir Next LT Pro" panose="020B0504020202020204" pitchFamily="34" charset="0"/>
              </a:rPr>
              <a:t>una revisión de la literatura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noProof="0" dirty="0">
                <a:effectLst/>
                <a:latin typeface="Avenir Next LT Pro" panose="020B0504020202020204" pitchFamily="34" charset="0"/>
              </a:rPr>
              <a:t>Consultar con expertos en la materia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noProof="0" dirty="0">
                <a:effectLst/>
                <a:latin typeface="Avenir Next LT Pro" panose="020B0504020202020204" pitchFamily="34" charset="0"/>
              </a:rPr>
              <a:t>Discutir y establecer consenso dentro del Comité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Avenir Next LT Pro" panose="020B0504020202020204" pitchFamily="34" charset="0"/>
              </a:rPr>
              <a:t>Elaborar recomendaciones</a:t>
            </a:r>
            <a:endParaRPr lang="es-MX" sz="2800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  <a:p>
            <a:endParaRPr lang="es-MX" sz="2000" noProof="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5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0CDEC-178A-D2ED-3531-8A9D20D3B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60454-4DB6-4A34-8956-4EEC61F02CEE}"/>
              </a:ext>
            </a:extLst>
          </p:cNvPr>
          <p:cNvSpPr txBox="1"/>
          <p:nvPr/>
        </p:nvSpPr>
        <p:spPr>
          <a:xfrm>
            <a:off x="340791" y="608314"/>
            <a:ext cx="11510418" cy="66171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200" b="1" noProof="0" dirty="0">
                <a:effectLst/>
                <a:latin typeface="Avenir Next LT Pro"/>
              </a:rPr>
              <a:t>Hallazgos Sobre Áreas Temáticas</a:t>
            </a:r>
            <a:endParaRPr lang="es-MX" sz="3200" b="1" noProof="0" dirty="0">
              <a:latin typeface="Avenir Next LT Pro"/>
            </a:endParaRPr>
          </a:p>
          <a:p>
            <a:pPr algn="ctr"/>
            <a:r>
              <a:rPr lang="es-MX" sz="3200" b="1" noProof="0" dirty="0">
                <a:effectLst/>
                <a:latin typeface="Avenir Next LT Pro"/>
              </a:rPr>
              <a:t>Entre </a:t>
            </a:r>
            <a:r>
              <a:rPr lang="es-MX" sz="3200" b="1" dirty="0">
                <a:latin typeface="Avenir Next LT Pro"/>
              </a:rPr>
              <a:t>C</a:t>
            </a:r>
            <a:r>
              <a:rPr lang="es-MX" sz="3200" b="1" noProof="0" dirty="0" err="1">
                <a:effectLst/>
                <a:latin typeface="Avenir Next LT Pro"/>
              </a:rPr>
              <a:t>ésped</a:t>
            </a:r>
            <a:r>
              <a:rPr lang="es-MX" sz="3200" b="1" noProof="0" dirty="0">
                <a:effectLst/>
                <a:latin typeface="Avenir Next LT Pro"/>
              </a:rPr>
              <a:t>/Pasto Natural y Césped/Pasto </a:t>
            </a:r>
            <a:r>
              <a:rPr lang="es-MX" sz="3200" b="1" dirty="0">
                <a:latin typeface="Avenir Next LT Pro"/>
              </a:rPr>
              <a:t>A</a:t>
            </a:r>
            <a:r>
              <a:rPr lang="es-MX" sz="3200" b="1" noProof="0" dirty="0" err="1">
                <a:effectLst/>
                <a:latin typeface="Avenir Next LT Pro"/>
              </a:rPr>
              <a:t>rtificial</a:t>
            </a:r>
            <a:endParaRPr lang="es-MX" sz="3200" b="1" noProof="0" dirty="0">
              <a:effectLst/>
              <a:latin typeface="Avenir Next LT Pro"/>
            </a:endParaRPr>
          </a:p>
          <a:p>
            <a:pPr algn="ctr"/>
            <a:endParaRPr lang="es-MX" sz="2600" b="1" noProof="0" dirty="0">
              <a:effectLst/>
              <a:latin typeface="Avenir Next LT Pro" panose="020B0504020202020204" pitchFamily="34" charset="0"/>
            </a:endParaRPr>
          </a:p>
          <a:p>
            <a:pPr algn="ctr"/>
            <a:endParaRPr lang="es-MX" sz="2600" b="1" noProof="0" dirty="0">
              <a:effectLst/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u="sng" noProof="0" dirty="0">
                <a:effectLst/>
                <a:latin typeface="Avenir Next LT Pro"/>
              </a:rPr>
              <a:t>Impactos medioambientales</a:t>
            </a:r>
            <a:r>
              <a:rPr lang="es-MX" sz="2600" noProof="0" dirty="0">
                <a:effectLst/>
                <a:latin typeface="Avenir Next LT Pro"/>
              </a:rPr>
              <a:t>: reciclabilidad, calidad del agua/suelo/aire, impacto climático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600" noProof="0" dirty="0">
              <a:effectLst/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u="sng" noProof="0" dirty="0">
                <a:effectLst/>
                <a:latin typeface="Avenir Next LT Pro"/>
              </a:rPr>
              <a:t>Salud y Seguridad Pública</a:t>
            </a:r>
            <a:r>
              <a:rPr lang="es-MX" sz="2600" noProof="0" dirty="0">
                <a:effectLst/>
                <a:latin typeface="Avenir Next LT Pro"/>
              </a:rPr>
              <a:t>: Riesgos documentados para la salud y la seguridad, como enfermedades por calor extremo, lesiones y exposiciones a productos químicos tóxicos, generan impactos desproporcionados en las comunidades vulnerables</a:t>
            </a:r>
          </a:p>
          <a:p>
            <a:endParaRPr lang="es-MX" sz="2600" noProof="0" dirty="0">
              <a:effectLst/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u="sng" noProof="0" dirty="0">
                <a:effectLst/>
                <a:latin typeface="Avenir Next LT Pro"/>
              </a:rPr>
              <a:t>Impactos Económicos</a:t>
            </a:r>
            <a:r>
              <a:rPr lang="es-MX" sz="2600" noProof="0" dirty="0">
                <a:effectLst/>
                <a:latin typeface="Avenir Next LT Pro"/>
              </a:rPr>
              <a:t>: Instalación, Eliminación, Tiempo de reproducción, Mantenimiento</a:t>
            </a:r>
          </a:p>
          <a:p>
            <a:endParaRPr lang="es-MX" sz="2400" noProof="0" dirty="0">
              <a:effectLst/>
              <a:latin typeface="Avenir Next LT Pro" panose="020B0504020202020204" pitchFamily="34" charset="0"/>
            </a:endParaRPr>
          </a:p>
          <a:p>
            <a:endParaRPr lang="es-MX" sz="2400" noProof="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0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547B93EC69444A1DAEC71E6231883" ma:contentTypeVersion="13" ma:contentTypeDescription="Create a new document." ma:contentTypeScope="" ma:versionID="0162890a77107d63c047d8ffbaa6b3d5">
  <xsd:schema xmlns:xsd="http://www.w3.org/2001/XMLSchema" xmlns:xs="http://www.w3.org/2001/XMLSchema" xmlns:p="http://schemas.microsoft.com/office/2006/metadata/properties" xmlns:ns2="e69d2386-1d44-43b6-8ff0-c58c3e719604" xmlns:ns3="5c42f046-5877-49f9-8e48-cf2581cf9012" targetNamespace="http://schemas.microsoft.com/office/2006/metadata/properties" ma:root="true" ma:fieldsID="747c0ab37309888fabee91e3b1019d27" ns2:_="" ns3:_="">
    <xsd:import namespace="e69d2386-1d44-43b6-8ff0-c58c3e719604"/>
    <xsd:import namespace="5c42f046-5877-49f9-8e48-cf2581cf9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d2386-1d44-43b6-8ff0-c58c3e719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a548d21-6c86-4e33-8bb5-3bd772540c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2f046-5877-49f9-8e48-cf2581cf901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3420e9-faad-47f1-9676-cd7b8df1dd27}" ma:internalName="TaxCatchAll" ma:showField="CatchAllData" ma:web="5c42f046-5877-49f9-8e48-cf2581cf9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42f046-5877-49f9-8e48-cf2581cf9012" xsi:nil="true"/>
    <lcf76f155ced4ddcb4097134ff3c332f xmlns="e69d2386-1d44-43b6-8ff0-c58c3e7196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72C781-B9DE-43F3-93C1-0EA43D31173E}"/>
</file>

<file path=customXml/itemProps2.xml><?xml version="1.0" encoding="utf-8"?>
<ds:datastoreItem xmlns:ds="http://schemas.openxmlformats.org/officeDocument/2006/customXml" ds:itemID="{DB1125D8-7ABD-47BC-8E45-112C7EF26D02}"/>
</file>

<file path=customXml/itemProps3.xml><?xml version="1.0" encoding="utf-8"?>
<ds:datastoreItem xmlns:ds="http://schemas.openxmlformats.org/officeDocument/2006/customXml" ds:itemID="{4EABAF92-7279-4463-9BEE-99029DD8D949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2773</Words>
  <Application>Microsoft Office PowerPoint</Application>
  <PresentationFormat>Widescreen</PresentationFormat>
  <Paragraphs>245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Avenir Next LT Pro</vt:lpstr>
      <vt:lpstr>Avenir Next LT Pro Demi</vt:lpstr>
      <vt:lpstr>Avenir Next LT Pro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SOS</dc:creator>
  <cp:lastModifiedBy>Hugo Mata</cp:lastModifiedBy>
  <cp:revision>27</cp:revision>
  <dcterms:modified xsi:type="dcterms:W3CDTF">2025-11-20T20:58:37Z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0x010100CB4547B93EC69444A1DAEC71E6231883</vt:lpwstr>
  </property>
  <property fmtid="{D5CDD505-2E9C-101B-9397-08002B2CF9AE}" pid="3" name="MediaServiceImageTags">
    <vt:lpwstr/>
  </property>
</Properties>
</file>