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3" r:id="rId4"/>
    <p:sldId id="265" r:id="rId5"/>
    <p:sldId id="271" r:id="rId6"/>
    <p:sldId id="270" r:id="rId7"/>
    <p:sldId id="264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res-dc02\RestonProject\swf\01221100.00%20-%20ZW%20Sonoma%20WCS\FINAL\Sonoma%20Data%20Analysis%20v2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res-dc02\RestonProject\swf\01221100.00%20-%20ZW%20Sonoma%20WCS\FINAL\Sonoma%20Data%20Analysi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694444444444462E-2"/>
          <c:y val="9.9762872628726282E-2"/>
          <c:w val="0.65638888888888891"/>
          <c:h val="0.8004742547425474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3EB-4735-A3FA-4EB62949AA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3EB-4735-A3FA-4EB62949AAFF}"/>
              </c:ext>
            </c:extLst>
          </c:dPt>
          <c:dPt>
            <c:idx val="2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3EB-4735-A3FA-4EB62949AAFF}"/>
              </c:ext>
            </c:extLst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3EB-4735-A3FA-4EB62949AAFF}"/>
              </c:ext>
            </c:extLst>
          </c:dPt>
          <c:dLbls>
            <c:dLbl>
              <c:idx val="0"/>
              <c:layout>
                <c:manualLayout>
                  <c:x val="-0.23888888888888898"/>
                  <c:y val="-6.592887779271493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EB-4735-A3FA-4EB62949AAFF}"/>
                </c:ext>
              </c:extLst>
            </c:dLbl>
            <c:dLbl>
              <c:idx val="1"/>
              <c:layout>
                <c:manualLayout>
                  <c:x val="0"/>
                  <c:y val="-5.2768442054499286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1" i="0" u="none" strike="noStrike" kern="1200" baseline="0">
                      <a:solidFill>
                        <a:schemeClr val="tx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7847222222222221"/>
                      <c:h val="8.97696476964769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3EB-4735-A3FA-4EB62949AAFF}"/>
                </c:ext>
              </c:extLst>
            </c:dLbl>
            <c:dLbl>
              <c:idx val="2"/>
              <c:layout>
                <c:manualLayout>
                  <c:x val="-1.6840332458442797E-2"/>
                  <c:y val="-9.603391801634551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l">
                      <a:defRPr sz="1200" b="1" i="0" u="none" strike="noStrike" kern="1200" baseline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defRPr>
                    </a:pPr>
                    <a:fld id="{EA29F2C5-74A6-4668-A90E-57F58806D3A1}" type="CATEGORYNAME">
                      <a:rPr lang="en-US">
                        <a:solidFill>
                          <a:sysClr val="windowText" lastClr="000000"/>
                        </a:solidFill>
                      </a:rPr>
                      <a:pPr algn="l">
                        <a:defRPr b="1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4EE2A2C4-DCDD-48FD-83B3-DAC3DFDBA628}" type="PERCENTAGE">
                      <a:rPr lang="en-US" baseline="0">
                        <a:solidFill>
                          <a:sysClr val="windowText" lastClr="000000"/>
                        </a:solidFill>
                      </a:rPr>
                      <a:pPr algn="l">
                        <a:defRPr b="1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l">
                    <a:defRPr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358355205599301"/>
                      <c:h val="0.1292176130422721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3EB-4735-A3FA-4EB62949AAFF}"/>
                </c:ext>
              </c:extLst>
            </c:dLbl>
            <c:dLbl>
              <c:idx val="3"/>
              <c:layout>
                <c:manualLayout>
                  <c:x val="0.18655949256342955"/>
                  <c:y val="5.36686725134967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EB-4735-A3FA-4EB62949AAFF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'SUM SH'!$C$97:$C$100</c:f>
              <c:strCache>
                <c:ptCount val="4"/>
                <c:pt idx="0">
                  <c:v>Divertible</c:v>
                </c:pt>
                <c:pt idx="1">
                  <c:v>Compostable</c:v>
                </c:pt>
                <c:pt idx="2">
                  <c:v>Potentially Divertible</c:v>
                </c:pt>
                <c:pt idx="3">
                  <c:v>Other</c:v>
                </c:pt>
              </c:strCache>
            </c:strRef>
          </c:cat>
          <c:val>
            <c:numRef>
              <c:f>'SUM SH'!$N$97:$N$100</c:f>
              <c:numCache>
                <c:formatCode>0.00%</c:formatCode>
                <c:ptCount val="4"/>
                <c:pt idx="0">
                  <c:v>0.23479451368660251</c:v>
                </c:pt>
                <c:pt idx="1">
                  <c:v>3.1489662735348735E-2</c:v>
                </c:pt>
                <c:pt idx="2">
                  <c:v>1.4227671764664458E-2</c:v>
                </c:pt>
                <c:pt idx="3">
                  <c:v>0.71948815181338444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3EB-4735-A3FA-4EB62949A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51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aseline="0"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123086076763254"/>
          <c:y val="3.7137681159420288E-2"/>
          <c:w val="0.63254113345521024"/>
          <c:h val="0.94021739130434778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6FD-4DBA-8676-5A80F9C00F09}"/>
              </c:ext>
            </c:extLst>
          </c:dPt>
          <c:dPt>
            <c:idx val="1"/>
            <c:bubble3D val="0"/>
            <c:spPr>
              <a:solidFill>
                <a:srgbClr val="846E1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6FD-4DBA-8676-5A80F9C00F09}"/>
              </c:ext>
            </c:extLst>
          </c:dPt>
          <c:dPt>
            <c:idx val="2"/>
            <c:bubble3D val="0"/>
            <c:spPr>
              <a:solidFill>
                <a:srgbClr val="5E7B1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6FD-4DBA-8676-5A80F9C00F09}"/>
              </c:ext>
            </c:extLst>
          </c:dPt>
          <c:dPt>
            <c:idx val="3"/>
            <c:bubble3D val="0"/>
            <c:spPr>
              <a:solidFill>
                <a:srgbClr val="A0D12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6FD-4DBA-8676-5A80F9C00F0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6FD-4DBA-8676-5A80F9C00F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6FD-4DBA-8676-5A80F9C00F09}"/>
              </c:ext>
            </c:extLst>
          </c:dPt>
          <c:dPt>
            <c:idx val="6"/>
            <c:bubble3D val="0"/>
            <c:spPr>
              <a:solidFill>
                <a:srgbClr val="475C1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6FD-4DBA-8676-5A80F9C00F09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6FD-4DBA-8676-5A80F9C00F09}"/>
              </c:ext>
            </c:extLst>
          </c:dPt>
          <c:dPt>
            <c:idx val="8"/>
            <c:bubble3D val="0"/>
            <c:spPr>
              <a:solidFill>
                <a:srgbClr val="39565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6FD-4DBA-8676-5A80F9C00F09}"/>
              </c:ext>
            </c:extLst>
          </c:dPt>
          <c:dPt>
            <c:idx val="9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6FD-4DBA-8676-5A80F9C00F0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6FD-4DBA-8676-5A80F9C00F09}"/>
                </c:ext>
              </c:extLst>
            </c:dLbl>
            <c:dLbl>
              <c:idx val="1"/>
              <c:layout>
                <c:manualLayout>
                  <c:x val="4.1438147471054232E-2"/>
                  <c:y val="-9.900990099010022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35658591122181"/>
                      <c:h val="0.204158415841584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6FD-4DBA-8676-5A80F9C00F09}"/>
                </c:ext>
              </c:extLst>
            </c:dLbl>
            <c:dLbl>
              <c:idx val="2"/>
              <c:layout>
                <c:manualLayout>
                  <c:x val="-7.3126142595978062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bg1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6FD-4DBA-8676-5A80F9C00F09}"/>
                </c:ext>
              </c:extLst>
            </c:dLbl>
            <c:dLbl>
              <c:idx val="3"/>
              <c:layout>
                <c:manualLayout>
                  <c:x val="-0.17062766605728213"/>
                  <c:y val="-1.32013201320132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6FD-4DBA-8676-5A80F9C00F09}"/>
                </c:ext>
              </c:extLst>
            </c:dLbl>
            <c:dLbl>
              <c:idx val="4"/>
              <c:layout>
                <c:manualLayout>
                  <c:x val="-0.2230347349177331"/>
                  <c:y val="-5.94058106598061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64463285782149"/>
                      <c:h val="0.122590889010160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6FD-4DBA-8676-5A80F9C00F09}"/>
                </c:ext>
              </c:extLst>
            </c:dLbl>
            <c:dLbl>
              <c:idx val="5"/>
              <c:layout>
                <c:manualLayout>
                  <c:x val="-0.21450335161486897"/>
                  <c:y val="-8.41584158415841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r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699573430834861"/>
                      <c:h val="7.968659858111795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6FD-4DBA-8676-5A80F9C00F09}"/>
                </c:ext>
              </c:extLst>
            </c:dLbl>
            <c:dLbl>
              <c:idx val="6"/>
              <c:layout>
                <c:manualLayout>
                  <c:x val="-0.14381474710542355"/>
                  <c:y val="-9.900990099009901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6FD-4DBA-8676-5A80F9C00F09}"/>
                </c:ext>
              </c:extLst>
            </c:dLbl>
            <c:dLbl>
              <c:idx val="7"/>
              <c:layout>
                <c:manualLayout>
                  <c:x val="-0.12431444241316271"/>
                  <c:y val="-0.115511551155115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6FD-4DBA-8676-5A80F9C00F09}"/>
                </c:ext>
              </c:extLst>
            </c:dLbl>
            <c:dLbl>
              <c:idx val="8"/>
              <c:layout>
                <c:manualLayout>
                  <c:x val="-0.1291895185862279"/>
                  <c:y val="-0.1485148514851485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6FD-4DBA-8676-5A80F9C00F09}"/>
                </c:ext>
              </c:extLst>
            </c:dLbl>
            <c:dLbl>
              <c:idx val="9"/>
              <c:layout>
                <c:manualLayout>
                  <c:x val="4.1438147471054232E-2"/>
                  <c:y val="-0.188118811881188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l"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entury Gothic" panose="020B05020202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6FD-4DBA-8676-5A80F9C00F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'SUM SH'!$E$115:$E$124</c:f>
              <c:strCache>
                <c:ptCount val="10"/>
                <c:pt idx="0">
                  <c:v>Residue</c:v>
                </c:pt>
                <c:pt idx="1">
                  <c:v>Construction &amp; Demolition</c:v>
                </c:pt>
                <c:pt idx="2">
                  <c:v>Special</c:v>
                </c:pt>
                <c:pt idx="3">
                  <c:v>Metal</c:v>
                </c:pt>
                <c:pt idx="4">
                  <c:v>Hazardous &amp; E-Waste</c:v>
                </c:pt>
                <c:pt idx="5">
                  <c:v>Other Organics</c:v>
                </c:pt>
                <c:pt idx="6">
                  <c:v>Plastic</c:v>
                </c:pt>
                <c:pt idx="7">
                  <c:v>Glass</c:v>
                </c:pt>
                <c:pt idx="8">
                  <c:v>Paper</c:v>
                </c:pt>
                <c:pt idx="9">
                  <c:v>Food</c:v>
                </c:pt>
              </c:strCache>
            </c:strRef>
          </c:cat>
          <c:val>
            <c:numRef>
              <c:f>'SUM SH'!$K$115:$K$124</c:f>
              <c:numCache>
                <c:formatCode>0.0%</c:formatCode>
                <c:ptCount val="10"/>
                <c:pt idx="0">
                  <c:v>0.50497480741835699</c:v>
                </c:pt>
                <c:pt idx="1">
                  <c:v>0.28467585090372971</c:v>
                </c:pt>
                <c:pt idx="2">
                  <c:v>5.3157991210670393E-2</c:v>
                </c:pt>
                <c:pt idx="3">
                  <c:v>4.5831764542185641E-2</c:v>
                </c:pt>
                <c:pt idx="4">
                  <c:v>3.3221317939241837E-2</c:v>
                </c:pt>
                <c:pt idx="5">
                  <c:v>2.6813172162946968E-2</c:v>
                </c:pt>
                <c:pt idx="6">
                  <c:v>2.1112434235919544E-2</c:v>
                </c:pt>
                <c:pt idx="7">
                  <c:v>1.8811044857070004E-2</c:v>
                </c:pt>
                <c:pt idx="8">
                  <c:v>6.7251261574772271E-3</c:v>
                </c:pt>
                <c:pt idx="9">
                  <c:v>4.6764905724017668E-3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FD-4DBA-8676-5A80F9C00F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30"/>
        <c:holeSize val="51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aseline="0">
          <a:latin typeface="Century Gothic" panose="020B0502020202020204" pitchFamily="34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9B87A-B7DD-4607-921C-0B976497B7E9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3E310D-EAA4-4D59-A433-3BDF850E2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76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E310D-EAA4-4D59-A433-3BDF850E23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9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decided to separate non-divertible waste into “mixed residue” and “other waste” because mixed residue makes up such a large portion and may contain </a:t>
            </a:r>
            <a:r>
              <a:rPr lang="en-US" baseline="0" dirty="0" err="1" smtClean="0"/>
              <a:t>divertibles</a:t>
            </a:r>
            <a:r>
              <a:rPr lang="en-US" baseline="0" dirty="0" smtClean="0"/>
              <a:t> that were not sorted for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3E310D-EAA4-4D59-A433-3BDF850E23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9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6" r="6484" b="3905"/>
          <a:stretch/>
        </p:blipFill>
        <p:spPr bwMode="auto">
          <a:xfrm>
            <a:off x="1" y="5524500"/>
            <a:ext cx="12192000" cy="1133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999" y="2334596"/>
            <a:ext cx="4846320" cy="2645206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4999" y="4977300"/>
            <a:ext cx="4846320" cy="49639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91" y="6224419"/>
            <a:ext cx="7200669" cy="2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069692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755" y="919617"/>
            <a:ext cx="4765964" cy="251631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388" y="915923"/>
            <a:ext cx="6206836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755" y="3446398"/>
            <a:ext cx="4765964" cy="2518711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89309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976" y="276087"/>
            <a:ext cx="11016462" cy="11835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0977" y="1566001"/>
            <a:ext cx="11016461" cy="48902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7891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81364" y="453747"/>
            <a:ext cx="2057400" cy="5986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4183" y="453747"/>
            <a:ext cx="8950876" cy="59864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564758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00199" y="1900053"/>
            <a:ext cx="7199696" cy="4045293"/>
          </a:xfrm>
          <a:prstGeom prst="rect">
            <a:avLst/>
          </a:prstGeom>
          <a:solidFill>
            <a:schemeClr val="accent1">
              <a:alpha val="5725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777" y="2263915"/>
            <a:ext cx="6949440" cy="3143393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1777" y="5381895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00199" y="1333501"/>
            <a:ext cx="7199696" cy="495305"/>
          </a:xfrm>
          <a:prstGeom prst="rect">
            <a:avLst/>
          </a:prstGeom>
          <a:solidFill>
            <a:schemeClr val="accent3">
              <a:alpha val="5686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5" name="Group 4"/>
          <p:cNvGrpSpPr/>
          <p:nvPr/>
        </p:nvGrpSpPr>
        <p:grpSpPr>
          <a:xfrm>
            <a:off x="1382389" y="1559419"/>
            <a:ext cx="7980218" cy="1251217"/>
            <a:chOff x="291782" y="2540317"/>
            <a:chExt cx="9474835" cy="1777365"/>
          </a:xfrm>
        </p:grpSpPr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559117" y="2540317"/>
              <a:ext cx="8545195" cy="1777365"/>
            </a:xfrm>
            <a:prstGeom prst="rect">
              <a:avLst/>
            </a:prstGeom>
            <a:solidFill>
              <a:srgbClr val="CED3BD">
                <a:alpha val="64706"/>
              </a:srgbClr>
            </a:solidFill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800"/>
            </a:p>
          </p:txBody>
        </p:sp>
        <p:grpSp>
          <p:nvGrpSpPr>
            <p:cNvPr id="11" name="Group 10"/>
            <p:cNvGrpSpPr/>
            <p:nvPr userDrawn="1"/>
          </p:nvGrpSpPr>
          <p:grpSpPr>
            <a:xfrm>
              <a:off x="291782" y="2551112"/>
              <a:ext cx="9474835" cy="1026795"/>
              <a:chOff x="0" y="0"/>
              <a:chExt cx="9474835" cy="1027266"/>
            </a:xfrm>
          </p:grpSpPr>
          <p:grpSp>
            <p:nvGrpSpPr>
              <p:cNvPr id="12" name="Group 11"/>
              <p:cNvGrpSpPr/>
              <p:nvPr userDrawn="1"/>
            </p:nvGrpSpPr>
            <p:grpSpPr>
              <a:xfrm>
                <a:off x="143838" y="0"/>
                <a:ext cx="8686800" cy="914400"/>
                <a:chOff x="0" y="0"/>
                <a:chExt cx="8686800" cy="914400"/>
              </a:xfrm>
            </p:grpSpPr>
            <p:sp>
              <p:nvSpPr>
                <p:cNvPr id="14" name="Rectangle 13"/>
                <p:cNvSpPr>
                  <a:spLocks noChangeArrowheads="1"/>
                </p:cNvSpPr>
                <p:nvPr userDrawn="1"/>
              </p:nvSpPr>
              <p:spPr bwMode="auto">
                <a:xfrm>
                  <a:off x="438150" y="0"/>
                  <a:ext cx="7840345" cy="660646"/>
                </a:xfrm>
                <a:prstGeom prst="rect">
                  <a:avLst/>
                </a:prstGeom>
                <a:solidFill>
                  <a:srgbClr val="CED3BD">
                    <a:alpha val="65098"/>
                  </a:srgbClr>
                </a:solidFill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15" name="Isosceles Triangle 14"/>
                <p:cNvSpPr/>
                <p:nvPr userDrawn="1"/>
              </p:nvSpPr>
              <p:spPr>
                <a:xfrm>
                  <a:off x="0" y="457200"/>
                  <a:ext cx="8686800" cy="457200"/>
                </a:xfrm>
                <a:prstGeom prst="triangle">
                  <a:avLst/>
                </a:prstGeom>
                <a:solidFill>
                  <a:srgbClr val="CED3BD">
                    <a:alpha val="65098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13" name="Freeform 12"/>
              <p:cNvSpPr>
                <a:spLocks/>
              </p:cNvSpPr>
              <p:nvPr userDrawn="1"/>
            </p:nvSpPr>
            <p:spPr bwMode="auto">
              <a:xfrm rot="531627">
                <a:off x="0" y="523982"/>
                <a:ext cx="9474835" cy="503284"/>
              </a:xfrm>
              <a:custGeom>
                <a:avLst/>
                <a:gdLst>
                  <a:gd name="T0" fmla="*/ 0 w 13571"/>
                  <a:gd name="T1" fmla="*/ 1599 h 1883"/>
                  <a:gd name="T2" fmla="*/ 2750 w 13571"/>
                  <a:gd name="T3" fmla="*/ 1286 h 1883"/>
                  <a:gd name="T4" fmla="*/ 7790 w 13571"/>
                  <a:gd name="T5" fmla="*/ 1821 h 1883"/>
                  <a:gd name="T6" fmla="*/ 12275 w 13571"/>
                  <a:gd name="T7" fmla="*/ 916 h 1883"/>
                  <a:gd name="T8" fmla="*/ 13386 w 13571"/>
                  <a:gd name="T9" fmla="*/ 113 h 1883"/>
                  <a:gd name="T10" fmla="*/ 13386 w 13571"/>
                  <a:gd name="T11" fmla="*/ 237 h 1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71" h="1883">
                    <a:moveTo>
                      <a:pt x="0" y="1599"/>
                    </a:moveTo>
                    <a:cubicBezTo>
                      <a:pt x="726" y="1424"/>
                      <a:pt x="1452" y="1249"/>
                      <a:pt x="2750" y="1286"/>
                    </a:cubicBezTo>
                    <a:cubicBezTo>
                      <a:pt x="4048" y="1323"/>
                      <a:pt x="6203" y="1883"/>
                      <a:pt x="7790" y="1821"/>
                    </a:cubicBezTo>
                    <a:cubicBezTo>
                      <a:pt x="9377" y="1759"/>
                      <a:pt x="11342" y="1201"/>
                      <a:pt x="12275" y="916"/>
                    </a:cubicBezTo>
                    <a:cubicBezTo>
                      <a:pt x="13208" y="631"/>
                      <a:pt x="13201" y="226"/>
                      <a:pt x="13386" y="113"/>
                    </a:cubicBezTo>
                    <a:cubicBezTo>
                      <a:pt x="13571" y="0"/>
                      <a:pt x="13478" y="118"/>
                      <a:pt x="13386" y="237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800"/>
              </a:p>
            </p:txBody>
          </p:sp>
        </p:grp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830" y="6021545"/>
            <a:ext cx="7200669" cy="22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65429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1" y="276087"/>
            <a:ext cx="11100430" cy="118356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976" y="1566001"/>
            <a:ext cx="11083635" cy="4620682"/>
          </a:xfrm>
        </p:spPr>
        <p:txBody>
          <a:bodyPr/>
          <a:lstStyle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solidFill>
            <a:srgbClr val="EAEFDB"/>
          </a:solidFill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775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389" y="276087"/>
            <a:ext cx="11100430" cy="118356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388" y="1556281"/>
            <a:ext cx="5482412" cy="46206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1" y="1556281"/>
            <a:ext cx="5482411" cy="462068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2657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2" y="276087"/>
            <a:ext cx="11134017" cy="118356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0976" y="1554480"/>
            <a:ext cx="554181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976" y="2378394"/>
            <a:ext cx="5541818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199" y="1554480"/>
            <a:ext cx="5541818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199" y="2378394"/>
            <a:ext cx="5541818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75336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95" y="276087"/>
            <a:ext cx="11100429" cy="118356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95137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95" y="276087"/>
            <a:ext cx="11100429" cy="118356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28399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64525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7354" y="919616"/>
            <a:ext cx="4910051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769" y="915923"/>
            <a:ext cx="6038910" cy="508406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17354" y="3446398"/>
            <a:ext cx="4910051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solidFill>
            <a:srgbClr val="EAEFDB"/>
          </a:solidFill>
        </p:spPr>
        <p:txBody>
          <a:bodyPr/>
          <a:lstStyle/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50745"/>
      </p:ext>
    </p:extLst>
  </p:cSld>
  <p:clrMapOvr>
    <a:masterClrMapping/>
  </p:clrMapOvr>
  <p:transition spd="med">
    <p:fade thruBlk="1"/>
  </p:transition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sp>
        <p:nvSpPr>
          <p:cNvPr id="11" name="Rectangle 10"/>
          <p:cNvSpPr/>
          <p:nvPr/>
        </p:nvSpPr>
        <p:spPr>
          <a:xfrm>
            <a:off x="1166090" y="6629400"/>
            <a:ext cx="11025910" cy="247650"/>
          </a:xfrm>
          <a:prstGeom prst="rect">
            <a:avLst/>
          </a:prstGeom>
          <a:blipFill dpi="0" rotWithShape="1">
            <a:blip r:embed="rId14"/>
            <a:srcRect/>
            <a:stretch>
              <a:fillRect r="-8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sz="1050" dirty="0">
              <a:solidFill>
                <a:schemeClr val="accent2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0027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A4199186-7EB3-4F77-AB30-4F32BA33BBB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456D8032-36F6-4BC2-912D-56BB843CA8F1}" type="datetimeFigureOut">
              <a:rPr lang="en-US" smtClean="0"/>
              <a:t>7/20/2022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1" y="0"/>
            <a:ext cx="6117592" cy="275208"/>
          </a:xfrm>
          <a:prstGeom prst="rect">
            <a:avLst/>
          </a:prstGeom>
          <a:solidFill>
            <a:srgbClr val="769A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-112586" y="-15537"/>
            <a:ext cx="8413167" cy="306283"/>
            <a:chOff x="143838" y="0"/>
            <a:chExt cx="8686800" cy="1777365"/>
          </a:xfrm>
        </p:grpSpPr>
        <p:sp>
          <p:nvSpPr>
            <p:cNvPr id="13" name="Rectangle 12"/>
            <p:cNvSpPr>
              <a:spLocks noChangeArrowheads="1"/>
            </p:cNvSpPr>
            <p:nvPr userDrawn="1"/>
          </p:nvSpPr>
          <p:spPr bwMode="auto">
            <a:xfrm>
              <a:off x="267128" y="0"/>
              <a:ext cx="8545195" cy="1777365"/>
            </a:xfrm>
            <a:prstGeom prst="rect">
              <a:avLst/>
            </a:prstGeom>
            <a:solidFill>
              <a:srgbClr val="CED3BD">
                <a:alpha val="64706"/>
              </a:srgbClr>
            </a:solidFill>
            <a:ln>
              <a:noFill/>
            </a:ln>
            <a:extLst/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sz="1800"/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143838" y="10274"/>
              <a:ext cx="8686800" cy="1137350"/>
              <a:chOff x="143838" y="0"/>
              <a:chExt cx="8686800" cy="1137350"/>
            </a:xfrm>
          </p:grpSpPr>
          <p:grpSp>
            <p:nvGrpSpPr>
              <p:cNvPr id="15" name="Group 14"/>
              <p:cNvGrpSpPr/>
              <p:nvPr userDrawn="1"/>
            </p:nvGrpSpPr>
            <p:grpSpPr>
              <a:xfrm>
                <a:off x="143838" y="0"/>
                <a:ext cx="8686800" cy="914400"/>
                <a:chOff x="0" y="0"/>
                <a:chExt cx="8686800" cy="914400"/>
              </a:xfrm>
            </p:grpSpPr>
            <p:sp>
              <p:nvSpPr>
                <p:cNvPr id="19" name="Rectangle 18"/>
                <p:cNvSpPr>
                  <a:spLocks noChangeArrowheads="1"/>
                </p:cNvSpPr>
                <p:nvPr userDrawn="1"/>
              </p:nvSpPr>
              <p:spPr bwMode="auto">
                <a:xfrm>
                  <a:off x="438150" y="0"/>
                  <a:ext cx="7840345" cy="660646"/>
                </a:xfrm>
                <a:prstGeom prst="rect">
                  <a:avLst/>
                </a:prstGeom>
                <a:solidFill>
                  <a:srgbClr val="CED3BD">
                    <a:alpha val="65098"/>
                  </a:srgbClr>
                </a:solidFill>
                <a:ln>
                  <a:noFill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/>
                <a:p>
                  <a:endParaRPr lang="en-US" sz="1800"/>
                </a:p>
              </p:txBody>
            </p:sp>
            <p:sp>
              <p:nvSpPr>
                <p:cNvPr id="20" name="Isosceles Triangle 19"/>
                <p:cNvSpPr/>
                <p:nvPr userDrawn="1"/>
              </p:nvSpPr>
              <p:spPr>
                <a:xfrm>
                  <a:off x="0" y="457200"/>
                  <a:ext cx="8686800" cy="457200"/>
                </a:xfrm>
                <a:prstGeom prst="triangle">
                  <a:avLst/>
                </a:prstGeom>
                <a:solidFill>
                  <a:srgbClr val="CED3BD">
                    <a:alpha val="65098"/>
                  </a:srgb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1800"/>
                </a:p>
              </p:txBody>
            </p:sp>
          </p:grpSp>
          <p:sp>
            <p:nvSpPr>
              <p:cNvPr id="17" name="Freeform 16"/>
              <p:cNvSpPr>
                <a:spLocks/>
              </p:cNvSpPr>
              <p:nvPr userDrawn="1"/>
            </p:nvSpPr>
            <p:spPr bwMode="auto">
              <a:xfrm rot="531627" flipV="1">
                <a:off x="2497052" y="680525"/>
                <a:ext cx="2174384" cy="456825"/>
              </a:xfrm>
              <a:custGeom>
                <a:avLst/>
                <a:gdLst>
                  <a:gd name="T0" fmla="*/ 0 w 13571"/>
                  <a:gd name="T1" fmla="*/ 1599 h 1883"/>
                  <a:gd name="T2" fmla="*/ 2750 w 13571"/>
                  <a:gd name="T3" fmla="*/ 1286 h 1883"/>
                  <a:gd name="T4" fmla="*/ 7790 w 13571"/>
                  <a:gd name="T5" fmla="*/ 1821 h 1883"/>
                  <a:gd name="T6" fmla="*/ 12275 w 13571"/>
                  <a:gd name="T7" fmla="*/ 916 h 1883"/>
                  <a:gd name="T8" fmla="*/ 13386 w 13571"/>
                  <a:gd name="T9" fmla="*/ 113 h 1883"/>
                  <a:gd name="T10" fmla="*/ 13386 w 13571"/>
                  <a:gd name="T11" fmla="*/ 237 h 18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71" h="1883">
                    <a:moveTo>
                      <a:pt x="0" y="1599"/>
                    </a:moveTo>
                    <a:cubicBezTo>
                      <a:pt x="726" y="1424"/>
                      <a:pt x="1452" y="1249"/>
                      <a:pt x="2750" y="1286"/>
                    </a:cubicBezTo>
                    <a:cubicBezTo>
                      <a:pt x="4048" y="1323"/>
                      <a:pt x="6203" y="1883"/>
                      <a:pt x="7790" y="1821"/>
                    </a:cubicBezTo>
                    <a:cubicBezTo>
                      <a:pt x="9377" y="1759"/>
                      <a:pt x="11342" y="1201"/>
                      <a:pt x="12275" y="916"/>
                    </a:cubicBezTo>
                    <a:cubicBezTo>
                      <a:pt x="13208" y="631"/>
                      <a:pt x="13201" y="226"/>
                      <a:pt x="13386" y="113"/>
                    </a:cubicBezTo>
                    <a:cubicBezTo>
                      <a:pt x="13571" y="0"/>
                      <a:pt x="13478" y="118"/>
                      <a:pt x="13386" y="237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bg1"/>
                </a:solidFill>
                <a:round/>
                <a:headEnd/>
                <a:tailEnd/>
              </a:ln>
              <a:ex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 sz="1800"/>
              </a:p>
            </p:txBody>
          </p:sp>
        </p:grp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308" y="6652260"/>
            <a:ext cx="2192097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7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4999" y="2334596"/>
            <a:ext cx="5354414" cy="2645206"/>
          </a:xfrm>
        </p:spPr>
        <p:txBody>
          <a:bodyPr/>
          <a:lstStyle/>
          <a:p>
            <a:r>
              <a:rPr lang="en-US" dirty="0" smtClean="0"/>
              <a:t>2022 Waste Characterization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to Zero Waste Sonoma</a:t>
            </a:r>
            <a:endParaRPr lang="en-US" dirty="0"/>
          </a:p>
        </p:txBody>
      </p:sp>
      <p:pic>
        <p:nvPicPr>
          <p:cNvPr id="1026" name="Picture 2" descr="National Zero Waste Conference - Zero Waste Sonoma -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7" b="25137"/>
          <a:stretch/>
        </p:blipFill>
        <p:spPr bwMode="auto">
          <a:xfrm>
            <a:off x="7408069" y="3114675"/>
            <a:ext cx="4196556" cy="2050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273745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Waste by Source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266" y="1592598"/>
            <a:ext cx="9155086" cy="35719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157635" y="5204165"/>
            <a:ext cx="8329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Notable Differences: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C&amp;D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high for Manufacturers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Office, Grocery, and Healthcare have more recyclable 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Compostable waste prevalent in </a:t>
            </a:r>
            <a:r>
              <a:rPr lang="en-US" dirty="0">
                <a:latin typeface="Century Gothic" panose="020B0502020202020204" pitchFamily="34" charset="0"/>
              </a:rPr>
              <a:t>F</a:t>
            </a:r>
            <a:r>
              <a:rPr lang="en-US" dirty="0" smtClean="0">
                <a:latin typeface="Century Gothic" panose="020B0502020202020204" pitchFamily="34" charset="0"/>
              </a:rPr>
              <a:t>ood Service and Education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58617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388" y="1556281"/>
            <a:ext cx="4480661" cy="4620682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>
                <a:solidFill>
                  <a:schemeClr val="bg2">
                    <a:lumMod val="50000"/>
                  </a:schemeClr>
                </a:solidFill>
              </a:rPr>
              <a:t>Study Included:</a:t>
            </a:r>
          </a:p>
          <a:p>
            <a:pPr marL="460375" indent="-230188"/>
            <a:r>
              <a:rPr lang="en-US" b="1" dirty="0" smtClean="0"/>
              <a:t>250</a:t>
            </a:r>
            <a:r>
              <a:rPr lang="en-US" dirty="0" smtClean="0"/>
              <a:t> hand-sorted samples from residential and commercial sources</a:t>
            </a:r>
          </a:p>
          <a:p>
            <a:pPr marL="460375" indent="-230188"/>
            <a:r>
              <a:rPr lang="en-US" b="1" dirty="0" smtClean="0"/>
              <a:t>317</a:t>
            </a:r>
            <a:r>
              <a:rPr lang="en-US" dirty="0" smtClean="0"/>
              <a:t> visually characterized samples from self-hauled waste</a:t>
            </a:r>
          </a:p>
          <a:p>
            <a:pPr marL="460375" indent="-230188"/>
            <a:r>
              <a:rPr lang="en-US" b="1" dirty="0" smtClean="0"/>
              <a:t>8 </a:t>
            </a:r>
            <a:r>
              <a:rPr lang="en-US" dirty="0" smtClean="0"/>
              <a:t>commercial generator types </a:t>
            </a:r>
            <a:endParaRPr lang="en-US" b="1" dirty="0" smtClean="0"/>
          </a:p>
          <a:p>
            <a:pPr marL="460375" indent="-230188"/>
            <a:r>
              <a:rPr lang="en-US" dirty="0" smtClean="0"/>
              <a:t>Assistance from </a:t>
            </a:r>
            <a:r>
              <a:rPr lang="en-US" b="1" dirty="0" err="1" smtClean="0"/>
              <a:t>Recology</a:t>
            </a:r>
            <a:r>
              <a:rPr lang="en-US" b="1" dirty="0" smtClean="0"/>
              <a:t> and Republic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10750" r="138"/>
          <a:stretch/>
        </p:blipFill>
        <p:spPr>
          <a:xfrm>
            <a:off x="5165889" y="1689109"/>
            <a:ext cx="6770331" cy="339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624899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Family Residential Waste (2022)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539" y="2304975"/>
            <a:ext cx="5637318" cy="41158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1514" y="4493418"/>
            <a:ext cx="3557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Top Materials: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Food Waste – 32.8%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Residue – 20.0%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Organics – 12.2%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Plastic – 12.0%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 preferRelativeResize="0"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" t="9892" r="11865" b="9892"/>
          <a:stretch/>
        </p:blipFill>
        <p:spPr bwMode="auto">
          <a:xfrm>
            <a:off x="7955280" y="1602749"/>
            <a:ext cx="4114800" cy="31089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56616768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95" y="447537"/>
            <a:ext cx="11100429" cy="1183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Single Family Residential Waste:</a:t>
            </a:r>
            <a:br>
              <a:rPr lang="en-US" dirty="0" smtClean="0"/>
            </a:br>
            <a:r>
              <a:rPr lang="en-US" dirty="0" smtClean="0"/>
              <a:t>Changes between 2007 and 2022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031347"/>
            <a:ext cx="7794399" cy="39555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95" y="2716465"/>
            <a:ext cx="3287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Biggest 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Recyclables</a:t>
            </a:r>
            <a:r>
              <a:rPr lang="en-US" dirty="0" smtClean="0">
                <a:latin typeface="Century Gothic" panose="020B0502020202020204" pitchFamily="34" charset="0"/>
              </a:rPr>
              <a:t> – decrease from </a:t>
            </a:r>
            <a:r>
              <a:rPr lang="en-US" b="1" dirty="0" smtClean="0">
                <a:latin typeface="Century Gothic" panose="020B0502020202020204" pitchFamily="34" charset="0"/>
              </a:rPr>
              <a:t>26.1% </a:t>
            </a:r>
            <a:r>
              <a:rPr lang="en-US" dirty="0" smtClean="0">
                <a:latin typeface="Century Gothic" panose="020B0502020202020204" pitchFamily="34" charset="0"/>
              </a:rPr>
              <a:t>(2014) to </a:t>
            </a:r>
            <a:r>
              <a:rPr lang="en-US" b="1" dirty="0" smtClean="0">
                <a:latin typeface="Century Gothic" panose="020B0502020202020204" pitchFamily="34" charset="0"/>
              </a:rPr>
              <a:t>15.4% </a:t>
            </a:r>
            <a:r>
              <a:rPr lang="en-US" dirty="0" smtClean="0">
                <a:latin typeface="Century Gothic" panose="020B0502020202020204" pitchFamily="34" charset="0"/>
              </a:rPr>
              <a:t>(2022)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Compostables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– </a:t>
            </a:r>
            <a:r>
              <a:rPr lang="en-US" dirty="0" smtClean="0">
                <a:latin typeface="Century Gothic" panose="020B0502020202020204" pitchFamily="34" charset="0"/>
              </a:rPr>
              <a:t>up to near 2007 levels of </a:t>
            </a:r>
            <a:r>
              <a:rPr lang="en-US" b="1" dirty="0" smtClean="0">
                <a:latin typeface="Century Gothic" panose="020B0502020202020204" pitchFamily="34" charset="0"/>
              </a:rPr>
              <a:t>44.4%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C&amp;D</a:t>
            </a:r>
            <a:r>
              <a:rPr lang="en-US" dirty="0" smtClean="0">
                <a:latin typeface="Century Gothic" panose="020B0502020202020204" pitchFamily="34" charset="0"/>
              </a:rPr>
              <a:t> at all time 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Residue</a:t>
            </a:r>
            <a:r>
              <a:rPr lang="en-US" dirty="0" smtClean="0">
                <a:latin typeface="Century Gothic" panose="020B0502020202020204" pitchFamily="34" charset="0"/>
              </a:rPr>
              <a:t> now makes up over 30%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00427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" t="9724" r="12481" b="10059"/>
          <a:stretch/>
        </p:blipFill>
        <p:spPr bwMode="auto">
          <a:xfrm>
            <a:off x="7458708" y="3151821"/>
            <a:ext cx="4100514" cy="3200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Multi-Family Residential Waste (2022)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595" y="1764220"/>
            <a:ext cx="5491733" cy="40707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13684" y="1921383"/>
            <a:ext cx="3557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Top Materials: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Food Waste – 26.5%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Residue – 19.6%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Plastic – 10.8%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Paper – 10.3%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091195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95" y="447537"/>
            <a:ext cx="11100429" cy="1183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Multi-Family Residential Waste:</a:t>
            </a:r>
            <a:br>
              <a:rPr lang="en-US" dirty="0" smtClean="0"/>
            </a:br>
            <a:r>
              <a:rPr lang="en-US" dirty="0" smtClean="0"/>
              <a:t>Changes between 2007 and 2022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2026792"/>
            <a:ext cx="7763399" cy="3964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20595" y="2716463"/>
            <a:ext cx="3287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Biggest 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Recyclables</a:t>
            </a:r>
            <a:r>
              <a:rPr lang="en-US" dirty="0" smtClean="0">
                <a:latin typeface="Century Gothic" panose="020B0502020202020204" pitchFamily="34" charset="0"/>
              </a:rPr>
              <a:t> – decrease from </a:t>
            </a:r>
            <a:r>
              <a:rPr lang="en-US" b="1" dirty="0" smtClean="0">
                <a:latin typeface="Century Gothic" panose="020B0502020202020204" pitchFamily="34" charset="0"/>
              </a:rPr>
              <a:t>33.8% </a:t>
            </a:r>
            <a:r>
              <a:rPr lang="en-US" dirty="0" smtClean="0">
                <a:latin typeface="Century Gothic" panose="020B0502020202020204" pitchFamily="34" charset="0"/>
              </a:rPr>
              <a:t>(2014) to </a:t>
            </a:r>
            <a:r>
              <a:rPr lang="en-US" b="1" dirty="0" smtClean="0">
                <a:latin typeface="Century Gothic" panose="020B0502020202020204" pitchFamily="34" charset="0"/>
              </a:rPr>
              <a:t>17.9% </a:t>
            </a:r>
            <a:r>
              <a:rPr lang="en-US" dirty="0" smtClean="0">
                <a:latin typeface="Century Gothic" panose="020B0502020202020204" pitchFamily="34" charset="0"/>
              </a:rPr>
              <a:t>(2022)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Compostables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– </a:t>
            </a:r>
            <a:r>
              <a:rPr lang="en-US" dirty="0" smtClean="0">
                <a:latin typeface="Century Gothic" panose="020B0502020202020204" pitchFamily="34" charset="0"/>
              </a:rPr>
              <a:t>up </a:t>
            </a:r>
            <a:r>
              <a:rPr lang="en-US" b="1" dirty="0" smtClean="0">
                <a:latin typeface="Century Gothic" panose="020B0502020202020204" pitchFamily="34" charset="0"/>
              </a:rPr>
              <a:t>5.5%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</a:rPr>
              <a:t>C&amp;D</a:t>
            </a:r>
            <a:r>
              <a:rPr lang="en-US" dirty="0" smtClean="0">
                <a:latin typeface="Century Gothic" panose="020B0502020202020204" pitchFamily="34" charset="0"/>
              </a:rPr>
              <a:t> composition increase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Residue</a:t>
            </a:r>
            <a:r>
              <a:rPr lang="en-US" dirty="0" smtClean="0">
                <a:latin typeface="Century Gothic" panose="020B0502020202020204" pitchFamily="34" charset="0"/>
              </a:rPr>
              <a:t> makes up same composition of stream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68964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Waste (2022)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061" y="1733635"/>
            <a:ext cx="5410888" cy="4021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7227" y="4552221"/>
            <a:ext cx="3557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Top Materials: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Food Waste – 25.3%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Plastic – 16.1%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Organics – 13.9%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Paper – 13.0%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 preferRelativeResize="0">
            <a:picLocks noChangeAspect="1"/>
          </p:cNvPicPr>
          <p:nvPr/>
        </p:nvPicPr>
        <p:blipFill rotWithShape="1">
          <a:blip r:embed="rId3"/>
          <a:srcRect l="6349" r="10318"/>
          <a:stretch/>
        </p:blipFill>
        <p:spPr>
          <a:xfrm>
            <a:off x="7843231" y="880368"/>
            <a:ext cx="3947160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52951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95" y="447537"/>
            <a:ext cx="11100429" cy="11835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Commercial Waste:</a:t>
            </a:r>
            <a:br>
              <a:rPr lang="en-US" dirty="0" smtClean="0"/>
            </a:br>
            <a:r>
              <a:rPr lang="en-US" dirty="0" smtClean="0"/>
              <a:t>Changes between 2014 and 2022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7359" y="1980301"/>
            <a:ext cx="7783665" cy="4057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0595" y="2716464"/>
            <a:ext cx="32870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Biggest Changes: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Recyclables</a:t>
            </a:r>
            <a:r>
              <a:rPr lang="en-US" dirty="0" smtClean="0">
                <a:latin typeface="Century Gothic" panose="020B0502020202020204" pitchFamily="34" charset="0"/>
              </a:rPr>
              <a:t> – decrease from </a:t>
            </a:r>
            <a:r>
              <a:rPr lang="en-US" b="1" dirty="0" smtClean="0">
                <a:latin typeface="Century Gothic" panose="020B0502020202020204" pitchFamily="34" charset="0"/>
              </a:rPr>
              <a:t>32.4% </a:t>
            </a:r>
            <a:r>
              <a:rPr lang="en-US" dirty="0" smtClean="0">
                <a:latin typeface="Century Gothic" panose="020B0502020202020204" pitchFamily="34" charset="0"/>
              </a:rPr>
              <a:t>(2014) to </a:t>
            </a:r>
            <a:r>
              <a:rPr lang="en-US" b="1" dirty="0" smtClean="0">
                <a:latin typeface="Century Gothic" panose="020B0502020202020204" pitchFamily="34" charset="0"/>
              </a:rPr>
              <a:t>17.1% </a:t>
            </a:r>
            <a:r>
              <a:rPr lang="en-US" dirty="0" smtClean="0">
                <a:latin typeface="Century Gothic" panose="020B0502020202020204" pitchFamily="34" charset="0"/>
              </a:rPr>
              <a:t>(2022)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Compostables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>
                <a:latin typeface="Century Gothic" panose="020B0502020202020204" pitchFamily="34" charset="0"/>
              </a:rPr>
              <a:t>– </a:t>
            </a:r>
            <a:r>
              <a:rPr lang="en-US" dirty="0" smtClean="0">
                <a:latin typeface="Century Gothic" panose="020B0502020202020204" pitchFamily="34" charset="0"/>
              </a:rPr>
              <a:t>overall composition increase by </a:t>
            </a:r>
            <a:r>
              <a:rPr lang="en-US" b="1" dirty="0" smtClean="0">
                <a:latin typeface="Century Gothic" panose="020B0502020202020204" pitchFamily="34" charset="0"/>
              </a:rPr>
              <a:t>4.6%</a:t>
            </a:r>
            <a:r>
              <a:rPr lang="en-US" dirty="0" smtClean="0">
                <a:latin typeface="Century Gothic" panose="020B0502020202020204" pitchFamily="34" charset="0"/>
              </a:rPr>
              <a:t>, possibly explained by decrease in recyclables</a:t>
            </a:r>
            <a:endParaRPr lang="en-US" b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30184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Self-Hauled Waste (2022)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50821" y="4596137"/>
            <a:ext cx="35575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Century Gothic" panose="020B0502020202020204" pitchFamily="34" charset="0"/>
              </a:rPr>
              <a:t>Top Materials: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Mixed Residue – 50.0%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Century Gothic" panose="020B0502020202020204" pitchFamily="34" charset="0"/>
              </a:rPr>
              <a:t>C&amp;D – 28.5%</a:t>
            </a: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NOTE: </a:t>
            </a:r>
            <a:r>
              <a:rPr lang="en-US" sz="1400" i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“Mixed </a:t>
            </a:r>
            <a:r>
              <a:rPr lang="en-US" sz="1400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</a:t>
            </a:r>
            <a:r>
              <a:rPr lang="en-US" sz="1400" i="1" dirty="0" smtClean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esidue” may contain divertible materials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155200"/>
              </p:ext>
            </p:extLst>
          </p:nvPr>
        </p:nvGraphicFramePr>
        <p:xfrm>
          <a:off x="6996259" y="668361"/>
          <a:ext cx="4572000" cy="3749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902117"/>
              </p:ext>
            </p:extLst>
          </p:nvPr>
        </p:nvGraphicFramePr>
        <p:xfrm>
          <a:off x="879687" y="1882022"/>
          <a:ext cx="5210175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8724923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SCS_Engineers_PPT_Template">
  <a:themeElements>
    <a:clrScheme name="SCS Engineers">
      <a:dk1>
        <a:sysClr val="windowText" lastClr="000000"/>
      </a:dk1>
      <a:lt1>
        <a:sysClr val="window" lastClr="FFFFFF"/>
      </a:lt1>
      <a:dk2>
        <a:srgbClr val="5F8F8D"/>
      </a:dk2>
      <a:lt2>
        <a:srgbClr val="EAEFDB"/>
      </a:lt2>
      <a:accent1>
        <a:srgbClr val="5F8F8D"/>
      </a:accent1>
      <a:accent2>
        <a:srgbClr val="910029"/>
      </a:accent2>
      <a:accent3>
        <a:srgbClr val="999933"/>
      </a:accent3>
      <a:accent4>
        <a:srgbClr val="CED3BD"/>
      </a:accent4>
      <a:accent5>
        <a:srgbClr val="5E6669"/>
      </a:accent5>
      <a:accent6>
        <a:srgbClr val="CEC896"/>
      </a:accent6>
      <a:hlink>
        <a:srgbClr val="0000FF"/>
      </a:hlink>
      <a:folHlink>
        <a:srgbClr val="5E6669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59FF816-224B-47AD-B9AA-6AA2704155D6}" vid="{6A601B8A-0985-4CC6-B80B-7E3C2655BC7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63636"/>
    </a:dk2>
    <a:lt2>
      <a:srgbClr val="CED3BD"/>
    </a:lt2>
    <a:accent1>
      <a:srgbClr val="910029"/>
    </a:accent1>
    <a:accent2>
      <a:srgbClr val="769A1E"/>
    </a:accent2>
    <a:accent3>
      <a:srgbClr val="B1A460"/>
    </a:accent3>
    <a:accent4>
      <a:srgbClr val="5F8F8D"/>
    </a:accent4>
    <a:accent5>
      <a:srgbClr val="A45536"/>
    </a:accent5>
    <a:accent6>
      <a:srgbClr val="DCB71A"/>
    </a:accent6>
    <a:hlink>
      <a:srgbClr val="6994A4"/>
    </a:hlink>
    <a:folHlink>
      <a:srgbClr val="00206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3">
    <a:dk1>
      <a:sysClr val="windowText" lastClr="000000"/>
    </a:dk1>
    <a:lt1>
      <a:sysClr val="window" lastClr="FFFFFF"/>
    </a:lt1>
    <a:dk2>
      <a:srgbClr val="363636"/>
    </a:dk2>
    <a:lt2>
      <a:srgbClr val="CED3BD"/>
    </a:lt2>
    <a:accent1>
      <a:srgbClr val="910029"/>
    </a:accent1>
    <a:accent2>
      <a:srgbClr val="769A1E"/>
    </a:accent2>
    <a:accent3>
      <a:srgbClr val="B1A460"/>
    </a:accent3>
    <a:accent4>
      <a:srgbClr val="5F8F8D"/>
    </a:accent4>
    <a:accent5>
      <a:srgbClr val="A45536"/>
    </a:accent5>
    <a:accent6>
      <a:srgbClr val="DCB71A"/>
    </a:accent6>
    <a:hlink>
      <a:srgbClr val="6994A4"/>
    </a:hlink>
    <a:folHlink>
      <a:srgbClr val="002060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SCS Powerpoint</Template>
  <TotalTime>331</TotalTime>
  <Words>385</Words>
  <Application>Microsoft Office PowerPoint</Application>
  <PresentationFormat>Widescreen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Corbel</vt:lpstr>
      <vt:lpstr>SCS_Engineers_PPT_Template</vt:lpstr>
      <vt:lpstr>2022 Waste Characterization Study</vt:lpstr>
      <vt:lpstr>Sampling Plan</vt:lpstr>
      <vt:lpstr>Single Family Residential Waste (2022)</vt:lpstr>
      <vt:lpstr>Single Family Residential Waste: Changes between 2007 and 2022</vt:lpstr>
      <vt:lpstr>Multi-Family Residential Waste (2022)</vt:lpstr>
      <vt:lpstr>Multi-Family Residential Waste: Changes between 2007 and 2022</vt:lpstr>
      <vt:lpstr>Commercial Waste (2022)</vt:lpstr>
      <vt:lpstr>Commercial Waste: Changes between 2014 and 2022</vt:lpstr>
      <vt:lpstr>Self-Hauled Waste (2022)</vt:lpstr>
      <vt:lpstr>Commercial Waste by Source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Waste Characterization Study</dc:title>
  <dc:creator>Van Metre, Elizabeth</dc:creator>
  <cp:lastModifiedBy>Demers, Stacey</cp:lastModifiedBy>
  <cp:revision>17</cp:revision>
  <dcterms:created xsi:type="dcterms:W3CDTF">2022-07-13T16:03:00Z</dcterms:created>
  <dcterms:modified xsi:type="dcterms:W3CDTF">2022-07-20T12:37:21Z</dcterms:modified>
</cp:coreProperties>
</file>